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43" r:id="rId2"/>
    <p:sldId id="340" r:id="rId3"/>
    <p:sldId id="291" r:id="rId4"/>
    <p:sldId id="341" r:id="rId5"/>
    <p:sldId id="338" r:id="rId6"/>
    <p:sldId id="333" r:id="rId7"/>
    <p:sldId id="331" r:id="rId8"/>
    <p:sldId id="336" r:id="rId9"/>
    <p:sldId id="337" r:id="rId10"/>
    <p:sldId id="332" r:id="rId11"/>
    <p:sldId id="339" r:id="rId12"/>
    <p:sldId id="324" r:id="rId13"/>
    <p:sldId id="325" r:id="rId14"/>
    <p:sldId id="300" r:id="rId15"/>
    <p:sldId id="334" r:id="rId16"/>
    <p:sldId id="335" r:id="rId17"/>
    <p:sldId id="326" r:id="rId18"/>
    <p:sldId id="328" r:id="rId19"/>
    <p:sldId id="327" r:id="rId20"/>
    <p:sldId id="330" r:id="rId21"/>
    <p:sldId id="295" r:id="rId22"/>
    <p:sldId id="302" r:id="rId23"/>
    <p:sldId id="303" r:id="rId24"/>
    <p:sldId id="301" r:id="rId25"/>
    <p:sldId id="294" r:id="rId26"/>
    <p:sldId id="296" r:id="rId27"/>
    <p:sldId id="297" r:id="rId28"/>
    <p:sldId id="304" r:id="rId29"/>
    <p:sldId id="305" r:id="rId30"/>
    <p:sldId id="307" r:id="rId31"/>
    <p:sldId id="309" r:id="rId32"/>
    <p:sldId id="308" r:id="rId33"/>
    <p:sldId id="310" r:id="rId34"/>
    <p:sldId id="311" r:id="rId35"/>
    <p:sldId id="313" r:id="rId36"/>
    <p:sldId id="316" r:id="rId37"/>
    <p:sldId id="318" r:id="rId38"/>
    <p:sldId id="315" r:id="rId39"/>
    <p:sldId id="319" r:id="rId40"/>
    <p:sldId id="320" r:id="rId41"/>
    <p:sldId id="321" r:id="rId42"/>
    <p:sldId id="322" r:id="rId43"/>
    <p:sldId id="323" r:id="rId44"/>
    <p:sldId id="312" r:id="rId45"/>
    <p:sldId id="317" r:id="rId46"/>
    <p:sldId id="273" r:id="rId47"/>
    <p:sldId id="275" r:id="rId48"/>
    <p:sldId id="276" r:id="rId49"/>
    <p:sldId id="342" r:id="rId50"/>
    <p:sldId id="299" r:id="rId51"/>
    <p:sldId id="293" r:id="rId52"/>
    <p:sldId id="257" r:id="rId5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999DC-F393-40EA-A017-4B633FBFEC33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9895E-5DC9-4983-9BE1-6639C13E75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134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5DEC68-4BA5-4080-926B-C066F9AF7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C81151A-24D5-43BD-96B8-6DE87A14A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AEC7A7-4A8E-4EE2-9B2D-4E2B00B16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0AD1-9761-4B39-9C77-506EEB584EE3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DCB0C5-93CA-4C68-8BA9-BA334205A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7E699D-1931-4927-88BE-95B120ECE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6FAD-7B6F-489D-9063-F2F19F9AB8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35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9DB168-5AA4-46B9-99A7-078AE0CA0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D33D31C-23E1-4F93-9C2C-CB73DF800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30C5F9-FDD9-4B4F-8AB4-B7452E5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0AD1-9761-4B39-9C77-506EEB584EE3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C19EC4-5C0C-43AC-A728-7D83B8FCC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E89937-9259-4337-939E-584778032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6FAD-7B6F-489D-9063-F2F19F9AB8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1796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8651D6-B61E-4DEB-8540-E2F92CF5AF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A3ECA34-111B-4C38-A573-040DC9976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4C096C-273A-4B2E-A85E-E1E6840FF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0AD1-9761-4B39-9C77-506EEB584EE3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D8659D-7479-4899-8A60-5B8EE76A2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604596-2A2E-4B8D-AFDD-92ABE62A9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6FAD-7B6F-489D-9063-F2F19F9AB8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3562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6394450" y="0"/>
            <a:ext cx="1539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08/04/2024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86028FDE-6655-4B55-B3B4-5B366034E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6311900" y="0"/>
            <a:ext cx="1539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7" name="Segnaposto immagine 13">
            <a:extLst>
              <a:ext uri="{FF2B5EF4-FFF2-40B4-BE49-F238E27FC236}">
                <a16:creationId xmlns:a16="http://schemas.microsoft.com/office/drawing/2014/main" id="{AC2AA28E-4EF5-FF5F-B66A-97C85CBCF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r="3981"/>
          <a:stretch>
            <a:fillRect/>
          </a:stretch>
        </p:blipFill>
        <p:spPr>
          <a:xfrm>
            <a:off x="0" y="0"/>
            <a:ext cx="6311900" cy="6858000"/>
          </a:xfrm>
          <a:prstGeom prst="rect">
            <a:avLst/>
          </a:prstGeom>
        </p:spPr>
      </p:pic>
      <p:sp>
        <p:nvSpPr>
          <p:cNvPr id="8" name="Sottotitolo 3">
            <a:extLst>
              <a:ext uri="{FF2B5EF4-FFF2-40B4-BE49-F238E27FC236}">
                <a16:creationId xmlns:a16="http://schemas.microsoft.com/office/drawing/2014/main" id="{A98D85B2-C8A5-E398-FB23-A5D8BBA8BF85}"/>
              </a:ext>
            </a:extLst>
          </p:cNvPr>
          <p:cNvSpPr txBox="1">
            <a:spLocks/>
          </p:cNvSpPr>
          <p:nvPr userDrawn="1"/>
        </p:nvSpPr>
        <p:spPr>
          <a:xfrm>
            <a:off x="3722025" y="2324561"/>
            <a:ext cx="2146762" cy="4648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2400" kern="12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b="1" dirty="0">
                <a:solidFill>
                  <a:srgbClr val="E98B0D"/>
                </a:solidFill>
              </a:rPr>
              <a:t>II EDIZIONE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499698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93CB79-F5A8-4850-8009-38123E55A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9584B1-09AE-4BFE-947A-FCC54319C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9622EC-13F0-4311-8166-20CD5F05C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0AD1-9761-4B39-9C77-506EEB584EE3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C83E10-E47C-4A7C-94F7-07CF89375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720E37-8182-489E-BE2B-0126FB0FF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6FAD-7B6F-489D-9063-F2F19F9AB8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1053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A9FEEB-8CC1-4CB8-AEC6-0A888E271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DF308F-8206-4FE4-B92F-F5DD75E19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8843F9-D527-4118-B4F8-C5EBDBC1A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0AD1-9761-4B39-9C77-506EEB584EE3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9DACC4-ACB4-4920-8B1F-825BA843E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FCA1D9-092D-49B1-BCBF-FBB5E6E0A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6FAD-7B6F-489D-9063-F2F19F9AB8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79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5B1FEA-3668-41CB-8524-A8C1B1FCE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1AE78E-351F-4E82-AC22-52F195F922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F4C878-760D-46CA-9A95-D1894772F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BD60611-BF8A-4614-9C34-2269FBC37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0AD1-9761-4B39-9C77-506EEB584EE3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81A4F62-1A42-432F-B0D0-BDA4EC582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03D76C-47D2-445B-8B48-E1BF80176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6FAD-7B6F-489D-9063-F2F19F9AB8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9330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0706AE-B640-4325-AE78-74011758D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908352F-5084-4F4B-BAEB-644DAA533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F7AA623-B50C-48BE-8BA7-4120A8842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F3A461A-A857-4C5A-B4F7-EF2F04F98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4A56041-7BA1-4A64-A7E4-07C5173D1F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07F7A07-316A-4CD6-8797-F6B77F8A2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0AD1-9761-4B39-9C77-506EEB584EE3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6301F8A-42FC-4FE1-8AD8-904C83141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E9F60F5-7A96-4DF8-A3F2-C7655FA9A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6FAD-7B6F-489D-9063-F2F19F9AB8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051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7203A0-DC29-4ED8-B1BC-E65DD48AD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A10C344-7CAE-456C-92CB-D814A0D86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0AD1-9761-4B39-9C77-506EEB584EE3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AFC724D-562C-49FC-A647-8BCE5EB66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7AA1B7-BF22-4708-A490-85F0B7AD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6FAD-7B6F-489D-9063-F2F19F9AB8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467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AABCA99-C348-4A62-A581-931EF757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0AD1-9761-4B39-9C77-506EEB584EE3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F53DA6D-5137-408C-8319-6F56EFE55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EFA09A-46BE-4959-9D8B-A7EF16CC0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6FAD-7B6F-489D-9063-F2F19F9AB8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588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FAFD77-1E75-4FB4-A06D-55E57FD8A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B3C4C3-0A8A-4746-B48B-5E5C8C36A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577C44F-FCCF-4663-84E1-44F0527A3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70B7B46-68AF-42D8-BBE4-4B502E14A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0AD1-9761-4B39-9C77-506EEB584EE3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E83330D-DB66-47CB-B5B1-98FFE80D3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2BFACFC-BB4F-4587-9F59-5B19FF673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6FAD-7B6F-489D-9063-F2F19F9AB8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576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EDD2DB-45B8-4CA1-B6B6-D05A421D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9AC7080-7154-406B-B54F-B7116A112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86B9C52-8483-4DEC-9142-202612B9A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FDAFDC2-92CE-45E1-9113-A90539A4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00AD1-9761-4B39-9C77-506EEB584EE3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8FDF471-2D38-4AF3-B239-1DC0FA339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BF6916-4FB5-43ED-9C72-A313C2C1A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6FAD-7B6F-489D-9063-F2F19F9AB8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34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2195FA4-379C-45B2-A202-2D719938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1C9BCCA-821B-4D5B-9874-78FE0D7E5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3FC2C4-D162-4235-9C46-EAFAFA0F26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00AD1-9761-4B39-9C77-506EEB584EE3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B74EC5-7E06-4A32-935D-7005BA983D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B07BDD-5DF1-409A-A308-4FC11501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46FAD-7B6F-489D-9063-F2F19F9AB8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57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file:///\\upload.wikimedia.org\wikipedia\it\e\ee\Logo_Universit%25C3%25A0_Padova.png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53CEB61-6013-4F41-AFAB-39A77C80FF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MICROBIOTA ED OBESITA’</a:t>
            </a:r>
          </a:p>
        </p:txBody>
      </p:sp>
      <p:sp>
        <p:nvSpPr>
          <p:cNvPr id="5" name="Sottotitolo 3">
            <a:extLst>
              <a:ext uri="{FF2B5EF4-FFF2-40B4-BE49-F238E27FC236}">
                <a16:creationId xmlns:a16="http://schemas.microsoft.com/office/drawing/2014/main" id="{D8A99334-0A75-493B-AC83-EF100B8DE527}"/>
              </a:ext>
            </a:extLst>
          </p:cNvPr>
          <p:cNvSpPr txBox="1">
            <a:spLocks/>
          </p:cNvSpPr>
          <p:nvPr/>
        </p:nvSpPr>
        <p:spPr>
          <a:xfrm>
            <a:off x="6632171" y="4508500"/>
            <a:ext cx="4526280" cy="1279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2400" kern="12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it-IT" sz="2900" b="1" i="0" u="none" strike="noStrike" kern="1200" cap="all" spc="200" normalizeH="0" baseline="0" noProof="0">
                <a:ln>
                  <a:noFill/>
                </a:ln>
                <a:solidFill>
                  <a:srgbClr val="ACCBF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MIRTO FOLETTO, 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it-IT" sz="2800" b="1" i="0" u="none" strike="noStrike" kern="1200" cap="all" spc="20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Chirurgia Bariatrica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it-IT" sz="2300" b="1" i="0" u="none" strike="noStrike" kern="1200" cap="all" spc="2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Azienda Ospedale-università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it-IT" sz="2300" b="1" i="0" u="none" strike="noStrike" kern="1200" cap="all" spc="2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Padova</a:t>
            </a:r>
            <a:endParaRPr kumimoji="0" lang="it-IT" sz="2300" b="1" i="0" u="none" strike="noStrike" kern="1200" cap="all" spc="2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3">
            <a:hlinkClick r:id="rId2" action="ppaction://program"/>
            <a:extLst>
              <a:ext uri="{FF2B5EF4-FFF2-40B4-BE49-F238E27FC236}">
                <a16:creationId xmlns:a16="http://schemas.microsoft.com/office/drawing/2014/main" id="{22196D70-894F-4962-B1BA-DFF515161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53" y="6101999"/>
            <a:ext cx="570947" cy="57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54534D8-B50B-4D42-A0BD-F0B71CA94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4463" y="6099048"/>
            <a:ext cx="1200150" cy="523875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26F2F719-2B9F-4220-BCF0-68D7DF433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702" y="4414017"/>
            <a:ext cx="1216339" cy="1216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FE93A3D-D267-43B4-8EE9-59E5B53C05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88" y="589750"/>
            <a:ext cx="6070060" cy="405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84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7049B35-5FE4-40FF-AC30-3E998027B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140" y="1220821"/>
            <a:ext cx="6653719" cy="441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98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0EFE7C1-81BC-4BF8-80F9-D6DA544F6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37" y="1028767"/>
            <a:ext cx="4976332" cy="401751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03DC51D-77B5-41B5-AFC6-1E37FA4C8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384" y="1033377"/>
            <a:ext cx="5226829" cy="401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36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7E78443-21C7-715E-2831-F3366A9C6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09" y="1562748"/>
            <a:ext cx="5091764" cy="4763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61556A4-7722-4E9D-9B50-D6366E41D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34686"/>
            <a:ext cx="5288701" cy="426898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761BE33-AD47-48EE-B555-E85EF74EF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371" y="1066633"/>
            <a:ext cx="8871626" cy="37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00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0DD5D05-71A3-4A77-AD57-1831D720D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322" y="1020868"/>
            <a:ext cx="9648675" cy="577626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7E78443-21C7-715E-2831-F3366A9C6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99" y="1271299"/>
            <a:ext cx="859034" cy="803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61556A4-7722-4E9D-9B50-D6366E41D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7231" y="1444061"/>
            <a:ext cx="1795224" cy="144908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761BE33-AD47-48EE-B555-E85EF74EF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371" y="761834"/>
            <a:ext cx="8871626" cy="37937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45AA9DF-1F87-413E-B4F6-533D05B6C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89" y="3497570"/>
            <a:ext cx="3326164" cy="94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87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AF61D4-BCEA-758F-729D-F55ABB775ABA}"/>
              </a:ext>
            </a:extLst>
          </p:cNvPr>
          <p:cNvSpPr txBox="1"/>
          <p:nvPr/>
        </p:nvSpPr>
        <p:spPr>
          <a:xfrm>
            <a:off x="287153" y="943276"/>
            <a:ext cx="11617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2">
                    <a:lumMod val="50000"/>
                  </a:schemeClr>
                </a:solidFill>
              </a:rPr>
              <a:t>FUNZIONI del MICROBIOTA INTESTINALE nell’organismo ospite</a:t>
            </a:r>
          </a:p>
          <a:p>
            <a:endParaRPr lang="it-IT" sz="28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9A4B023-80C2-7992-7E85-8FF99808E67E}"/>
              </a:ext>
            </a:extLst>
          </p:cNvPr>
          <p:cNvSpPr txBox="1"/>
          <p:nvPr/>
        </p:nvSpPr>
        <p:spPr>
          <a:xfrm>
            <a:off x="120315" y="1778308"/>
            <a:ext cx="1137385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4000" dirty="0">
                <a:solidFill>
                  <a:schemeClr val="bg2">
                    <a:lumMod val="50000"/>
                  </a:schemeClr>
                </a:solidFill>
              </a:rPr>
              <a:t>Modulazione e ricostituzione delle funzioni immunitarie dell’ospite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4000" dirty="0">
                <a:solidFill>
                  <a:schemeClr val="bg2">
                    <a:lumMod val="50000"/>
                  </a:schemeClr>
                </a:solidFill>
              </a:rPr>
              <a:t>Produzione di metaboliti coinvolti in svariate funzioni dell’organismo(SCFA, LPS, poliammine, </a:t>
            </a:r>
            <a:r>
              <a:rPr lang="it-IT" sz="4000" dirty="0" err="1">
                <a:solidFill>
                  <a:schemeClr val="bg2">
                    <a:lumMod val="50000"/>
                  </a:schemeClr>
                </a:solidFill>
              </a:rPr>
              <a:t>etanolo,idrogeno</a:t>
            </a:r>
            <a:r>
              <a:rPr lang="it-IT" sz="4000" dirty="0">
                <a:solidFill>
                  <a:schemeClr val="bg2">
                    <a:lumMod val="50000"/>
                  </a:schemeClr>
                </a:solidFill>
              </a:rPr>
              <a:t> solforato)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4000" dirty="0" err="1">
                <a:solidFill>
                  <a:schemeClr val="bg2">
                    <a:lumMod val="50000"/>
                  </a:schemeClr>
                </a:solidFill>
              </a:rPr>
              <a:t>Deidrossilazione</a:t>
            </a:r>
            <a:r>
              <a:rPr lang="it-IT" sz="4000" dirty="0">
                <a:solidFill>
                  <a:schemeClr val="bg2">
                    <a:lumMod val="50000"/>
                  </a:schemeClr>
                </a:solidFill>
              </a:rPr>
              <a:t> degli acidi biliari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4000" dirty="0">
                <a:solidFill>
                  <a:schemeClr val="bg2">
                    <a:lumMod val="50000"/>
                  </a:schemeClr>
                </a:solidFill>
              </a:rPr>
              <a:t>Produzione di vitamine</a:t>
            </a:r>
          </a:p>
        </p:txBody>
      </p:sp>
    </p:spTree>
    <p:extLst>
      <p:ext uri="{BB962C8B-B14F-4D97-AF65-F5344CB8AC3E}">
        <p14:creationId xmlns:p14="http://schemas.microsoft.com/office/powerpoint/2010/main" val="3135474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151D3C6-03CE-487B-91E8-1779E0512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76" y="976347"/>
            <a:ext cx="2967185" cy="222110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BDE1402-3A56-45B7-99CB-0AD0DB11F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968" y="1235684"/>
            <a:ext cx="7231725" cy="469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79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5A5F16A-66B4-4A13-BCC0-64E6D5E9C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61" y="1109710"/>
            <a:ext cx="7193040" cy="551382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E35126E-D53C-4F59-988F-51F2AB18C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710" y="1344246"/>
            <a:ext cx="5249290" cy="326142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A0D1280-F70F-41D0-B90D-DA526E2B2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91" y="911875"/>
            <a:ext cx="3534549" cy="119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99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7E583CA-847E-4D1F-9732-7215E004C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332" y="1174552"/>
            <a:ext cx="7665396" cy="516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99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6023277-6EA1-4F30-9837-07B0861A1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30" y="977630"/>
            <a:ext cx="10389140" cy="490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14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29E97B4-E8A3-427A-A4E1-A42C963AD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408" y="1505998"/>
            <a:ext cx="6887183" cy="437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37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8416C78-4CA6-42CE-A18D-5B15835DA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51" y="378566"/>
            <a:ext cx="2252119" cy="54315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4897DBA-E9A3-46B2-96E3-40C4BC6FD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45" y="1087356"/>
            <a:ext cx="7956062" cy="14988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5B3D4E1-3ED4-4CA9-99CC-5CC866D83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51" y="2751793"/>
            <a:ext cx="7255198" cy="185933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E998412-F7B2-4AD5-BB7C-9B3B2EEA8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4300" y="3336524"/>
            <a:ext cx="445770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53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C880D0F-FC3F-461F-BB86-B8D0DC25F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907" y="1592114"/>
            <a:ext cx="7955085" cy="493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96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76AABA1-A0FD-16FE-D74F-C73E1502FB53}"/>
              </a:ext>
            </a:extLst>
          </p:cNvPr>
          <p:cNvSpPr txBox="1"/>
          <p:nvPr/>
        </p:nvSpPr>
        <p:spPr>
          <a:xfrm>
            <a:off x="200526" y="798897"/>
            <a:ext cx="11790947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Molecole e metaboliti prodotti dal microbiota intestinale: origine e ruolo metabolico</a:t>
            </a:r>
            <a:endParaRPr lang="it-IT" sz="24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8C0CF45-5413-FF6B-9D59-6943F3A41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41" y="1268897"/>
            <a:ext cx="5698858" cy="53656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55A7ED-8EE6-7708-43F6-E6463F111250}"/>
              </a:ext>
            </a:extLst>
          </p:cNvPr>
          <p:cNvSpPr txBox="1"/>
          <p:nvPr/>
        </p:nvSpPr>
        <p:spPr>
          <a:xfrm>
            <a:off x="6217920" y="1463040"/>
            <a:ext cx="5773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Vos WM,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Tilg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H, Van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Cani PD.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microbiome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health: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mechanistic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insights.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Gut. 2022 May;71(5):1020-1032.</a:t>
            </a:r>
            <a:endParaRPr lang="it-IT" sz="1800" b="1" i="1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45776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F17DA2C-421E-399D-0E32-BBF650EBB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83" y="1177509"/>
            <a:ext cx="11194180" cy="5057672"/>
          </a:xfrm>
          <a:prstGeom prst="rect">
            <a:avLst/>
          </a:prstGeom>
          <a:noFill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0177F11-1242-9FBD-E5C0-6191C13ACD58}"/>
              </a:ext>
            </a:extLst>
          </p:cNvPr>
          <p:cNvSpPr txBox="1"/>
          <p:nvPr/>
        </p:nvSpPr>
        <p:spPr>
          <a:xfrm>
            <a:off x="259883" y="854344"/>
            <a:ext cx="962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Metaboliti prodotti dal microbiota intestinale e relative funzioni</a:t>
            </a:r>
            <a:endParaRPr lang="it-IT" sz="1800" b="1" i="1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EFDA40D-309F-9162-D163-D85508EDB449}"/>
              </a:ext>
            </a:extLst>
          </p:cNvPr>
          <p:cNvSpPr txBox="1"/>
          <p:nvPr/>
        </p:nvSpPr>
        <p:spPr>
          <a:xfrm>
            <a:off x="134755" y="6150543"/>
            <a:ext cx="993327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Afzaal</a:t>
            </a:r>
            <a:r>
              <a:rPr lang="it-IT" sz="16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M, Saeed F, Shah YA, Hussain M, </a:t>
            </a:r>
            <a:r>
              <a:rPr lang="it-IT" sz="16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Rabail</a:t>
            </a:r>
            <a:r>
              <a:rPr lang="it-IT" sz="16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R, </a:t>
            </a:r>
            <a:r>
              <a:rPr lang="it-IT" sz="16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Socol</a:t>
            </a:r>
            <a:r>
              <a:rPr lang="it-IT" sz="16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CT, </a:t>
            </a:r>
            <a:r>
              <a:rPr lang="it-IT" sz="16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Hassoun</a:t>
            </a:r>
            <a:r>
              <a:rPr lang="it-IT" sz="16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A, </a:t>
            </a:r>
            <a:r>
              <a:rPr lang="it-IT" sz="16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Pateiro</a:t>
            </a:r>
            <a:r>
              <a:rPr lang="it-IT" sz="16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M, Lorenzo JM, Rusu AV, </a:t>
            </a:r>
            <a:r>
              <a:rPr lang="it-IT" sz="16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Aadil</a:t>
            </a:r>
            <a:r>
              <a:rPr lang="it-IT" sz="16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RM. Human </a:t>
            </a:r>
            <a:r>
              <a:rPr lang="it-IT" sz="16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gut</a:t>
            </a:r>
            <a:r>
              <a:rPr lang="it-IT" sz="16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microbiota in health and </a:t>
            </a:r>
            <a:r>
              <a:rPr lang="it-IT" sz="16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disease</a:t>
            </a:r>
            <a:r>
              <a:rPr lang="it-IT" sz="16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it-IT" sz="16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Unveiling</a:t>
            </a:r>
            <a:r>
              <a:rPr lang="it-IT" sz="16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it-IT" sz="16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relationship</a:t>
            </a:r>
            <a:r>
              <a:rPr lang="it-IT" sz="16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 Front </a:t>
            </a:r>
            <a:r>
              <a:rPr lang="it-IT" sz="16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Microbiol</a:t>
            </a:r>
            <a:r>
              <a:rPr lang="it-IT" sz="16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2022 Sep 26;13:999001.</a:t>
            </a:r>
          </a:p>
        </p:txBody>
      </p:sp>
    </p:spTree>
    <p:extLst>
      <p:ext uri="{BB962C8B-B14F-4D97-AF65-F5344CB8AC3E}">
        <p14:creationId xmlns:p14="http://schemas.microsoft.com/office/powerpoint/2010/main" val="3947204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4DEB57E-A8E1-D218-B997-312F86A04CD6}"/>
              </a:ext>
            </a:extLst>
          </p:cNvPr>
          <p:cNvSpPr txBox="1"/>
          <p:nvPr/>
        </p:nvSpPr>
        <p:spPr>
          <a:xfrm>
            <a:off x="231006" y="741145"/>
            <a:ext cx="120283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2">
                    <a:lumMod val="50000"/>
                  </a:schemeClr>
                </a:solidFill>
              </a:rPr>
              <a:t>Microbiota intestinale e organismo umano: una comunicazione difficile</a:t>
            </a:r>
          </a:p>
          <a:p>
            <a:pPr algn="ctr"/>
            <a:r>
              <a:rPr lang="it-IT" sz="2800" b="1" i="1" dirty="0">
                <a:solidFill>
                  <a:schemeClr val="bg2">
                    <a:lumMod val="50000"/>
                  </a:schemeClr>
                </a:solidFill>
              </a:rPr>
              <a:t>EUBIOSI vs DISBIOSI</a:t>
            </a: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62326DD-E249-225C-49BA-6FB96D795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14" y="1560043"/>
            <a:ext cx="7981114" cy="4556812"/>
          </a:xfrm>
          <a:prstGeom prst="rect">
            <a:avLst/>
          </a:prstGeom>
          <a:noFill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1176FC3-7681-45E9-BB9E-B86BB85503DE}"/>
              </a:ext>
            </a:extLst>
          </p:cNvPr>
          <p:cNvSpPr txBox="1"/>
          <p:nvPr/>
        </p:nvSpPr>
        <p:spPr>
          <a:xfrm>
            <a:off x="231006" y="6007579"/>
            <a:ext cx="9548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Afzaal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M, Saeed F, Shah YA, Hussain M,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Rabail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Socol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CT,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Hassoun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Pateiro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M, Lorenzo JM, Rusu AV,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Aadil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RM. Human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gut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microbiota in health and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disease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Unveiling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relationship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 Front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Microbiol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2022 Sep 26;13:999001</a:t>
            </a:r>
            <a:r>
              <a:rPr lang="it-IT" sz="1800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8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02433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1F87B2F-C2FC-E9FD-DE6D-CFB777CAA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873482"/>
            <a:ext cx="7876125" cy="5055680"/>
          </a:xfrm>
          <a:prstGeom prst="rect">
            <a:avLst/>
          </a:prstGeom>
          <a:noFill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3A82C4B-0771-B705-33B0-8971C5154E30}"/>
              </a:ext>
            </a:extLst>
          </p:cNvPr>
          <p:cNvSpPr txBox="1"/>
          <p:nvPr/>
        </p:nvSpPr>
        <p:spPr>
          <a:xfrm>
            <a:off x="182880" y="5795824"/>
            <a:ext cx="9548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Afzaal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M, Saeed F, Shah YA, Hussain M,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Rabail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Socol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CT,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Hassoun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Pateiro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M, Lorenzo JM, Rusu AV,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Aadil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RM. Human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gut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microbiota in health and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disease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Unveiling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relationship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 Front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Microbiol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2022 Sep 26;13:999001</a:t>
            </a:r>
            <a:r>
              <a:rPr lang="it-IT" sz="1800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8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944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3D280C-941D-2337-11C8-93A7B9F2D495}"/>
              </a:ext>
            </a:extLst>
          </p:cNvPr>
          <p:cNvSpPr txBox="1"/>
          <p:nvPr/>
        </p:nvSpPr>
        <p:spPr>
          <a:xfrm>
            <a:off x="359343" y="627892"/>
            <a:ext cx="114733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Microbiota e ospite: intestino sano vs intestino “malato” </a:t>
            </a:r>
            <a:endParaRPr lang="it-IT" sz="3200" b="1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961A09B-DED6-00DC-34C8-8DB6F618D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8" y="1084580"/>
            <a:ext cx="6858836" cy="57734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60C53B0-2451-CA5C-D1E4-1ADA09F741F1}"/>
              </a:ext>
            </a:extLst>
          </p:cNvPr>
          <p:cNvSpPr txBox="1"/>
          <p:nvPr/>
        </p:nvSpPr>
        <p:spPr>
          <a:xfrm>
            <a:off x="6843563" y="1405288"/>
            <a:ext cx="55152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Vos WM, </a:t>
            </a:r>
            <a:r>
              <a:rPr lang="it-IT" sz="16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Tilg</a:t>
            </a:r>
            <a:r>
              <a:rPr lang="it-IT" sz="16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H, Van </a:t>
            </a:r>
            <a:r>
              <a:rPr lang="it-IT" sz="16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Hul</a:t>
            </a:r>
            <a:r>
              <a:rPr lang="it-IT" sz="16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Cani PD.</a:t>
            </a:r>
            <a:r>
              <a:rPr lang="it-IT" sz="16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 </a:t>
            </a:r>
            <a:r>
              <a:rPr lang="it-IT" sz="16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microbiome</a:t>
            </a:r>
            <a:r>
              <a:rPr lang="it-IT" sz="16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health: </a:t>
            </a:r>
            <a:r>
              <a:rPr lang="it-IT" sz="16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mechanistic</a:t>
            </a:r>
            <a:r>
              <a:rPr lang="it-IT" sz="16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insights.</a:t>
            </a:r>
            <a:r>
              <a:rPr lang="it-IT" sz="16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Gut. 2022 May;71(5):1020-1032.</a:t>
            </a:r>
            <a:endParaRPr lang="it-IT" sz="1600" b="1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8325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3E4046-22F1-BF6C-6C8D-A31B32199B5B}"/>
              </a:ext>
            </a:extLst>
          </p:cNvPr>
          <p:cNvSpPr txBox="1"/>
          <p:nvPr/>
        </p:nvSpPr>
        <p:spPr>
          <a:xfrm>
            <a:off x="333676" y="856648"/>
            <a:ext cx="11858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Obesita’</a:t>
            </a:r>
            <a:r>
              <a:rPr lang="it-IT" sz="3600" b="1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microbiota intestinale:  una convivenza difficile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51E03FD-30CE-58C5-B2FD-C118B556F783}"/>
              </a:ext>
            </a:extLst>
          </p:cNvPr>
          <p:cNvSpPr txBox="1"/>
          <p:nvPr/>
        </p:nvSpPr>
        <p:spPr>
          <a:xfrm>
            <a:off x="237423" y="1703672"/>
            <a:ext cx="11216640" cy="351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Relazione tra microbiota e obesità: 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1-aumento del fabbisogno energetico 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2-aumento deposito di grassi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3-effetto sul meccanismo di sazietà(</a:t>
            </a:r>
            <a:r>
              <a:rPr lang="it-IT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</a:t>
            </a:r>
            <a:r>
              <a:rPr lang="it-IT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-brain </a:t>
            </a:r>
            <a:r>
              <a:rPr lang="it-IT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axis</a:t>
            </a:r>
            <a:r>
              <a:rPr lang="it-IT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4-induzione di uno stato infiammatorio cronico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9422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83914D0-89EF-4C7A-8977-7F2CBF116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5"/>
          <a:stretch/>
        </p:blipFill>
        <p:spPr bwMode="auto">
          <a:xfrm>
            <a:off x="2079058" y="693019"/>
            <a:ext cx="6883249" cy="53216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BF30BD8-F155-5B00-EACB-0388781807A9}"/>
              </a:ext>
            </a:extLst>
          </p:cNvPr>
          <p:cNvSpPr txBox="1"/>
          <p:nvPr/>
        </p:nvSpPr>
        <p:spPr>
          <a:xfrm>
            <a:off x="9625" y="6189044"/>
            <a:ext cx="9692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Kang Y,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Cai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Y. Gut microbiota and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obesity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implications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fecal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microbiota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transplantation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therapy.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Hormones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Athens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2017 Jul;16(3):223-234.</a:t>
            </a:r>
            <a:endParaRPr lang="it-IT" sz="1800" b="1" i="1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8746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6D90050-3024-506B-C654-C03415A98199}"/>
              </a:ext>
            </a:extLst>
          </p:cNvPr>
          <p:cNvSpPr txBox="1"/>
          <p:nvPr/>
        </p:nvSpPr>
        <p:spPr>
          <a:xfrm>
            <a:off x="-144379" y="837398"/>
            <a:ext cx="12851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2">
                    <a:lumMod val="50000"/>
                  </a:schemeClr>
                </a:solidFill>
              </a:rPr>
              <a:t>MICROBIOTA INTESTINALE ed OBESITA’: quando la comunicazione fallisce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4E55EA-8B24-2916-65DC-87D9E66B20BE}"/>
              </a:ext>
            </a:extLst>
          </p:cNvPr>
          <p:cNvSpPr txBox="1"/>
          <p:nvPr/>
        </p:nvSpPr>
        <p:spPr>
          <a:xfrm>
            <a:off x="413886" y="1703672"/>
            <a:ext cx="11636943" cy="5604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/>
              <a:t>Disregolazione</a:t>
            </a:r>
            <a:r>
              <a:rPr lang="it-IT" b="1" dirty="0"/>
              <a:t> dell’omeostasi energetica</a:t>
            </a:r>
            <a:r>
              <a:rPr lang="it-IT" dirty="0"/>
              <a:t>: </a:t>
            </a:r>
          </a:p>
          <a:p>
            <a:pPr marL="342900" lvl="0" indent="-342900" algn="just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Clostridium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ramosum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Firmicutes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)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efficienza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del’uptake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energetico tramite aumentata espressione di GLUT2 e CD36 (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trnaslocasi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acidi grassi) . 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Firmicutes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Firmicutes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Bacteroidetes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ratio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correlata con la digestione di polisaccaridi indigeribile e la successiva produzione di monosaccaridi e SCFA(short chain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fatty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acids)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soprattuto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acetato e butirrato,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estrazione di altri metaboliti che altrimenti verrebbero escreti nelle feci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riduzione degli acidi biliari indotta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dalla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disbiosi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nel paziente obeso(        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Bacteroides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Lactobacillus) compromette processi catabolici portando ad una ulteriore progressione di malattia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Induzione di uno stato infiammatorio cronico</a:t>
            </a:r>
          </a:p>
          <a:p>
            <a:pPr marL="342900" lvl="0" indent="-342900" algn="just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negativin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Veillonella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     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lipopolisaccaride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342900" lvl="0" indent="-342900" algn="just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Akkermansia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muciniphila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translocazione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batterica e alterazione della integrità della barriera immunitaria intestinale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Attivazione LPS del TLR4 presente nei macrofagi e nel tessuto adiposo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produzione di citochine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proinfiammatorie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TNF-α, IL-6 , MCP-1)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it-IT" b="1" dirty="0"/>
          </a:p>
          <a:p>
            <a:r>
              <a:rPr lang="it-IT" dirty="0"/>
              <a:t>      </a:t>
            </a:r>
          </a:p>
        </p:txBody>
      </p:sp>
      <p:sp>
        <p:nvSpPr>
          <p:cNvPr id="5" name="Freccia in su 4">
            <a:extLst>
              <a:ext uri="{FF2B5EF4-FFF2-40B4-BE49-F238E27FC236}">
                <a16:creationId xmlns:a16="http://schemas.microsoft.com/office/drawing/2014/main" id="{27CD75B4-C4D4-BAD3-5697-A00AEE968C3D}"/>
              </a:ext>
            </a:extLst>
          </p:cNvPr>
          <p:cNvSpPr/>
          <p:nvPr/>
        </p:nvSpPr>
        <p:spPr>
          <a:xfrm>
            <a:off x="798897" y="2095595"/>
            <a:ext cx="154004" cy="1312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su 5">
            <a:extLst>
              <a:ext uri="{FF2B5EF4-FFF2-40B4-BE49-F238E27FC236}">
                <a16:creationId xmlns:a16="http://schemas.microsoft.com/office/drawing/2014/main" id="{5CBE589B-0C2E-CE1A-1F29-AEF7126D8E90}"/>
              </a:ext>
            </a:extLst>
          </p:cNvPr>
          <p:cNvSpPr/>
          <p:nvPr/>
        </p:nvSpPr>
        <p:spPr>
          <a:xfrm>
            <a:off x="4753275" y="2070299"/>
            <a:ext cx="271111" cy="15659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su 6">
            <a:extLst>
              <a:ext uri="{FF2B5EF4-FFF2-40B4-BE49-F238E27FC236}">
                <a16:creationId xmlns:a16="http://schemas.microsoft.com/office/drawing/2014/main" id="{704AAEB0-A1DD-B3A1-CF20-E9BC3BBC3445}"/>
              </a:ext>
            </a:extLst>
          </p:cNvPr>
          <p:cNvSpPr/>
          <p:nvPr/>
        </p:nvSpPr>
        <p:spPr>
          <a:xfrm>
            <a:off x="874295" y="2690757"/>
            <a:ext cx="154004" cy="1312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7B13A9BD-A613-86BF-CDF9-40256E44425B}"/>
              </a:ext>
            </a:extLst>
          </p:cNvPr>
          <p:cNvSpPr/>
          <p:nvPr/>
        </p:nvSpPr>
        <p:spPr>
          <a:xfrm>
            <a:off x="7369580" y="3496378"/>
            <a:ext cx="426883" cy="30560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9" name="Freccia in su 8">
            <a:extLst>
              <a:ext uri="{FF2B5EF4-FFF2-40B4-BE49-F238E27FC236}">
                <a16:creationId xmlns:a16="http://schemas.microsoft.com/office/drawing/2014/main" id="{A03BE074-0B31-5969-20B0-F5A74A5F71CD}"/>
              </a:ext>
            </a:extLst>
          </p:cNvPr>
          <p:cNvSpPr/>
          <p:nvPr/>
        </p:nvSpPr>
        <p:spPr>
          <a:xfrm>
            <a:off x="796489" y="4627222"/>
            <a:ext cx="271111" cy="15659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su 9">
            <a:extLst>
              <a:ext uri="{FF2B5EF4-FFF2-40B4-BE49-F238E27FC236}">
                <a16:creationId xmlns:a16="http://schemas.microsoft.com/office/drawing/2014/main" id="{6FCDB54B-3A9A-0C00-8296-E0D9A873FE58}"/>
              </a:ext>
            </a:extLst>
          </p:cNvPr>
          <p:cNvSpPr/>
          <p:nvPr/>
        </p:nvSpPr>
        <p:spPr>
          <a:xfrm>
            <a:off x="3914273" y="4627221"/>
            <a:ext cx="271111" cy="15659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BCFCEAD4-365C-D57F-F39E-FD7E755DABAE}"/>
              </a:ext>
            </a:extLst>
          </p:cNvPr>
          <p:cNvSpPr/>
          <p:nvPr/>
        </p:nvSpPr>
        <p:spPr>
          <a:xfrm>
            <a:off x="769178" y="4907617"/>
            <a:ext cx="367446" cy="2192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626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116C19E-67F2-CB7D-473F-7536209B10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3" r="5214" b="4871"/>
          <a:stretch/>
        </p:blipFill>
        <p:spPr bwMode="auto">
          <a:xfrm>
            <a:off x="192505" y="1366786"/>
            <a:ext cx="6824312" cy="5000135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0B0F2F-FFF4-8B63-50A2-A0B2F75F3EDF}"/>
              </a:ext>
            </a:extLst>
          </p:cNvPr>
          <p:cNvSpPr txBox="1"/>
          <p:nvPr/>
        </p:nvSpPr>
        <p:spPr>
          <a:xfrm>
            <a:off x="7084194" y="1581337"/>
            <a:ext cx="50147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Cheng Z, Zhang L, Yang L, Chu H.. The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critical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role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 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microbiota in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obesity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Front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Endocrinol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(Lausanne)2022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20;13:1025706. </a:t>
            </a:r>
            <a:endParaRPr lang="it-IT" sz="1800" b="1" i="1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FB11376-D32A-6C20-14B4-CD20A2A5501A}"/>
              </a:ext>
            </a:extLst>
          </p:cNvPr>
          <p:cNvSpPr txBox="1"/>
          <p:nvPr/>
        </p:nvSpPr>
        <p:spPr>
          <a:xfrm>
            <a:off x="577516" y="847022"/>
            <a:ext cx="11290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2">
                    <a:lumMod val="50000"/>
                  </a:schemeClr>
                </a:solidFill>
              </a:rPr>
              <a:t>MICROBIOTA INTESTINALE ed OBESITA’: questione di equilibrio</a:t>
            </a:r>
          </a:p>
        </p:txBody>
      </p:sp>
    </p:spTree>
    <p:extLst>
      <p:ext uri="{BB962C8B-B14F-4D97-AF65-F5344CB8AC3E}">
        <p14:creationId xmlns:p14="http://schemas.microsoft.com/office/powerpoint/2010/main" val="1912893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0AECC13-ED8B-B976-E7E2-CBFB805AF7A9}"/>
              </a:ext>
            </a:extLst>
          </p:cNvPr>
          <p:cNvSpPr txBox="1"/>
          <p:nvPr/>
        </p:nvSpPr>
        <p:spPr>
          <a:xfrm>
            <a:off x="394636" y="1039528"/>
            <a:ext cx="11232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2">
                    <a:lumMod val="50000"/>
                  </a:schemeClr>
                </a:solidFill>
              </a:rPr>
              <a:t>MICROBIOTA INTESTINALE:  definizione e ruolo nella pratica clinica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7E78443-21C7-715E-2831-F3366A9C6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09" y="1562748"/>
            <a:ext cx="5091764" cy="47638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18CFEBB-61C1-F8A7-AD3B-441A6E43EEC1}"/>
              </a:ext>
            </a:extLst>
          </p:cNvPr>
          <p:cNvSpPr txBox="1"/>
          <p:nvPr/>
        </p:nvSpPr>
        <p:spPr>
          <a:xfrm>
            <a:off x="5698156" y="1857676"/>
            <a:ext cx="63334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Definizione</a:t>
            </a:r>
            <a:r>
              <a:rPr lang="it-IT" dirty="0"/>
              <a:t>: </a:t>
            </a:r>
            <a:r>
              <a:rPr lang="it-IT" sz="2000" dirty="0"/>
              <a:t>ampia varietà di organismi che colonizzano il tratto gastro-intestinale con specifiche funzioni nel mantenimento del benessere dell’organismo che coabitano.</a:t>
            </a:r>
          </a:p>
          <a:p>
            <a:pPr algn="just"/>
            <a:r>
              <a:rPr lang="it-IT" sz="2000" dirty="0"/>
              <a:t>Paziente adulto di 70 kg: &gt; 10</a:t>
            </a:r>
            <a:r>
              <a:rPr lang="it-IT" sz="2000" baseline="30000" dirty="0"/>
              <a:t>13</a:t>
            </a:r>
            <a:r>
              <a:rPr lang="it-IT" sz="2000" dirty="0"/>
              <a:t>-10</a:t>
            </a:r>
            <a:r>
              <a:rPr lang="it-IT" sz="2000" baseline="30000" dirty="0"/>
              <a:t>14</a:t>
            </a:r>
            <a:r>
              <a:rPr lang="it-IT" sz="2000" dirty="0"/>
              <a:t> batteri = circa 2 kg</a:t>
            </a:r>
          </a:p>
          <a:p>
            <a:pPr algn="just"/>
            <a:r>
              <a:rPr lang="it-IT" sz="2000" b="1" dirty="0">
                <a:solidFill>
                  <a:srgbClr val="FF0000"/>
                </a:solidFill>
              </a:rPr>
              <a:t>10 times  # of </a:t>
            </a:r>
            <a:r>
              <a:rPr lang="it-IT" sz="2000" b="1" dirty="0" err="1">
                <a:solidFill>
                  <a:srgbClr val="FF0000"/>
                </a:solidFill>
              </a:rPr>
              <a:t>cells</a:t>
            </a:r>
            <a:r>
              <a:rPr lang="it-IT" sz="2000" b="1" dirty="0">
                <a:solidFill>
                  <a:srgbClr val="FF0000"/>
                </a:solidFill>
              </a:rPr>
              <a:t> in the body </a:t>
            </a:r>
            <a:r>
              <a:rPr lang="it-IT" sz="2000" b="1" dirty="0" err="1">
                <a:solidFill>
                  <a:srgbClr val="FF0000"/>
                </a:solidFill>
              </a:rPr>
              <a:t>itself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</a:p>
          <a:p>
            <a:pPr algn="just"/>
            <a:r>
              <a:rPr lang="it-IT" sz="1200" b="1" dirty="0" err="1">
                <a:solidFill>
                  <a:srgbClr val="00B050"/>
                </a:solidFill>
              </a:rPr>
              <a:t>Gut</a:t>
            </a:r>
            <a:r>
              <a:rPr lang="it-IT" sz="1200" b="1" dirty="0">
                <a:solidFill>
                  <a:srgbClr val="00B050"/>
                </a:solidFill>
              </a:rPr>
              <a:t> microbiota </a:t>
            </a:r>
            <a:r>
              <a:rPr lang="it-IT" sz="1200" b="1" dirty="0" err="1">
                <a:solidFill>
                  <a:srgbClr val="00B050"/>
                </a:solidFill>
              </a:rPr>
              <a:t>relies</a:t>
            </a:r>
            <a:r>
              <a:rPr lang="it-IT" sz="1200" b="1" dirty="0">
                <a:solidFill>
                  <a:srgbClr val="00B050"/>
                </a:solidFill>
              </a:rPr>
              <a:t> on: 1. </a:t>
            </a:r>
            <a:r>
              <a:rPr lang="it-IT" sz="1200" b="1" dirty="0" err="1">
                <a:solidFill>
                  <a:srgbClr val="00B050"/>
                </a:solidFill>
              </a:rPr>
              <a:t>not</a:t>
            </a:r>
            <a:r>
              <a:rPr lang="it-IT" sz="1200" b="1" dirty="0">
                <a:solidFill>
                  <a:srgbClr val="00B050"/>
                </a:solidFill>
              </a:rPr>
              <a:t> </a:t>
            </a:r>
            <a:r>
              <a:rPr lang="it-IT" sz="1200" b="1" dirty="0" err="1">
                <a:solidFill>
                  <a:srgbClr val="00B050"/>
                </a:solidFill>
              </a:rPr>
              <a:t>digested</a:t>
            </a:r>
            <a:r>
              <a:rPr lang="it-IT" sz="1200" b="1" dirty="0">
                <a:solidFill>
                  <a:srgbClr val="00B050"/>
                </a:solidFill>
              </a:rPr>
              <a:t> food </a:t>
            </a:r>
            <a:r>
              <a:rPr lang="it-IT" sz="1200" b="1" dirty="0" err="1">
                <a:solidFill>
                  <a:srgbClr val="00B050"/>
                </a:solidFill>
              </a:rPr>
              <a:t>residues</a:t>
            </a:r>
            <a:endParaRPr lang="it-IT" sz="1200" b="1" dirty="0">
              <a:solidFill>
                <a:srgbClr val="00B050"/>
              </a:solidFill>
            </a:endParaRPr>
          </a:p>
          <a:p>
            <a:pPr algn="just"/>
            <a:r>
              <a:rPr lang="it-IT" sz="1200" b="1" dirty="0">
                <a:solidFill>
                  <a:srgbClr val="00B050"/>
                </a:solidFill>
              </a:rPr>
              <a:t>	                    2. </a:t>
            </a:r>
            <a:r>
              <a:rPr lang="it-IT" sz="1200" b="1" dirty="0" err="1">
                <a:solidFill>
                  <a:srgbClr val="00B050"/>
                </a:solidFill>
              </a:rPr>
              <a:t>gut</a:t>
            </a:r>
            <a:r>
              <a:rPr lang="it-IT" sz="1200" b="1" dirty="0">
                <a:solidFill>
                  <a:srgbClr val="00B050"/>
                </a:solidFill>
              </a:rPr>
              <a:t> </a:t>
            </a:r>
            <a:r>
              <a:rPr lang="it-IT" sz="1200" b="1" dirty="0" err="1">
                <a:solidFill>
                  <a:srgbClr val="00B050"/>
                </a:solidFill>
              </a:rPr>
              <a:t>mucus</a:t>
            </a:r>
            <a:endParaRPr lang="it-IT" sz="1200" b="1" dirty="0">
              <a:solidFill>
                <a:srgbClr val="00B050"/>
              </a:solidFill>
            </a:endParaRPr>
          </a:p>
          <a:p>
            <a:pPr algn="just"/>
            <a:r>
              <a:rPr lang="it-IT" sz="1200" b="1" dirty="0">
                <a:solidFill>
                  <a:srgbClr val="00B050"/>
                </a:solidFill>
              </a:rPr>
              <a:t>	                    3. dead </a:t>
            </a:r>
            <a:r>
              <a:rPr lang="it-IT" sz="1200" b="1" dirty="0" err="1">
                <a:solidFill>
                  <a:srgbClr val="00B050"/>
                </a:solidFill>
              </a:rPr>
              <a:t>cells</a:t>
            </a:r>
            <a:r>
              <a:rPr lang="it-IT" sz="1200" b="1" dirty="0">
                <a:solidFill>
                  <a:srgbClr val="00B050"/>
                </a:solidFill>
              </a:rPr>
              <a:t> </a:t>
            </a:r>
          </a:p>
          <a:p>
            <a:pPr algn="just"/>
            <a:endParaRPr lang="it-IT" sz="1200" b="1" dirty="0">
              <a:solidFill>
                <a:srgbClr val="00B05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99D2C86-1867-0DBC-C562-A44B1E1CF99A}"/>
              </a:ext>
            </a:extLst>
          </p:cNvPr>
          <p:cNvSpPr txBox="1"/>
          <p:nvPr/>
        </p:nvSpPr>
        <p:spPr>
          <a:xfrm>
            <a:off x="-1" y="6159839"/>
            <a:ext cx="10520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Vos WM,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Tilg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H, Van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Cani PD.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microbiome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health: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mechanistic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insights.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Gut. 2022 May;71(5):1020-1032.</a:t>
            </a:r>
            <a:endParaRPr lang="it-IT" sz="1800" b="1" i="1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682AC0E-7D99-401C-A8CA-3905EC0C3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846" y="4382052"/>
            <a:ext cx="4243754" cy="120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11B48E9-16D1-C0B3-4989-82F20E741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1509316"/>
            <a:ext cx="6862814" cy="46797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47297C9-6FDF-AEB6-D6A3-AF85B787108D}"/>
              </a:ext>
            </a:extLst>
          </p:cNvPr>
          <p:cNvSpPr txBox="1"/>
          <p:nvPr/>
        </p:nvSpPr>
        <p:spPr>
          <a:xfrm>
            <a:off x="28876" y="6189045"/>
            <a:ext cx="9731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Sarmiento-Andrade Y,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Suárez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R, Quintero B,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Garrochamba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Chapela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SP. Gut microbiota and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obesity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New insights. Front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Nutr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2022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14;9:1018212. </a:t>
            </a:r>
            <a:endParaRPr lang="it-IT" sz="1800" i="1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46746C-6066-A3BC-481D-1A52CE41F287}"/>
              </a:ext>
            </a:extLst>
          </p:cNvPr>
          <p:cNvSpPr txBox="1"/>
          <p:nvPr/>
        </p:nvSpPr>
        <p:spPr>
          <a:xfrm>
            <a:off x="577516" y="847022"/>
            <a:ext cx="11290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2">
                    <a:lumMod val="50000"/>
                  </a:schemeClr>
                </a:solidFill>
              </a:rPr>
              <a:t>MICROBIOTA INTESTINALE e OBESITA’ : questione di equilibrio</a:t>
            </a:r>
          </a:p>
        </p:txBody>
      </p:sp>
    </p:spTree>
    <p:extLst>
      <p:ext uri="{BB962C8B-B14F-4D97-AF65-F5344CB8AC3E}">
        <p14:creationId xmlns:p14="http://schemas.microsoft.com/office/powerpoint/2010/main" val="2181816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E4D50B4-F72B-7634-044F-F976E352D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178"/>
            <a:ext cx="7306615" cy="63438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141A13-F314-D6AD-B933-C54B7B4243BA}"/>
              </a:ext>
            </a:extLst>
          </p:cNvPr>
          <p:cNvSpPr txBox="1"/>
          <p:nvPr/>
        </p:nvSpPr>
        <p:spPr>
          <a:xfrm>
            <a:off x="7469204" y="875899"/>
            <a:ext cx="4639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Gomes AC, Hoffmann C, Mota JF.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human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gut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microbiota: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Metabolism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perspective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obesity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Gut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Microbes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2018 Jul 4;9(4):308-325.</a:t>
            </a:r>
            <a:endParaRPr lang="it-IT" sz="1800" b="1" i="1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5958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0AA9A05-61F1-51F2-41E9-A8AC1DFAB763}"/>
              </a:ext>
            </a:extLst>
          </p:cNvPr>
          <p:cNvSpPr txBox="1"/>
          <p:nvPr/>
        </p:nvSpPr>
        <p:spPr>
          <a:xfrm>
            <a:off x="231006" y="1068404"/>
            <a:ext cx="11781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MICROBIOTA INTESTINALE e OBESITA’</a:t>
            </a:r>
          </a:p>
          <a:p>
            <a:r>
              <a:rPr lang="it-IT" sz="4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NUOVE PROSPETTIVE e STRATEGIE TERAPEUTICHE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4F9CC26-1FBE-76AD-450E-F517B1A2670D}"/>
              </a:ext>
            </a:extLst>
          </p:cNvPr>
          <p:cNvSpPr txBox="1"/>
          <p:nvPr/>
        </p:nvSpPr>
        <p:spPr>
          <a:xfrm>
            <a:off x="394636" y="2608446"/>
            <a:ext cx="11704320" cy="3441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Possibili interventi sul microbiota intestinale 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it-I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probiotici, prebiotici, </a:t>
            </a:r>
            <a:r>
              <a:rPr lang="it-IT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sinbiotici</a:t>
            </a:r>
            <a:endParaRPr lang="it-IT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it-I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Trapianto di microbiota fetale(FMT, </a:t>
            </a:r>
            <a:r>
              <a:rPr lang="it-IT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fecal</a:t>
            </a:r>
            <a:r>
              <a:rPr lang="it-I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microbiota </a:t>
            </a:r>
            <a:r>
              <a:rPr lang="it-IT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transplant</a:t>
            </a:r>
            <a:r>
              <a:rPr lang="it-I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it-IT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Bacterial</a:t>
            </a:r>
            <a:r>
              <a:rPr lang="it-I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Consortium Therapy(BCT): utilizzo di composizioni predefinite di farmaci prodotte da ceppi batterici isolati </a:t>
            </a:r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fine di indurre una risposta infiammatoria </a:t>
            </a:r>
            <a:r>
              <a:rPr lang="it-IT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specifica.</a:t>
            </a:r>
            <a:r>
              <a:rPr lang="it-IT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modulazione</a:t>
            </a:r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dello stato infiammatorio cronico intestinale al fine di ristabilire lo stato di</a:t>
            </a:r>
            <a:endParaRPr lang="it-IT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it-IT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Phage</a:t>
            </a:r>
            <a:r>
              <a:rPr lang="it-I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Therapy(virus </a:t>
            </a:r>
            <a:r>
              <a:rPr lang="it-IT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batteriofaci</a:t>
            </a:r>
            <a:r>
              <a:rPr lang="it-I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specifici): problematica di dosaggio e di tempistiche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938114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D28BB94-51A7-377D-F6E3-2DBD14C716C2}"/>
              </a:ext>
            </a:extLst>
          </p:cNvPr>
          <p:cNvSpPr txBox="1"/>
          <p:nvPr/>
        </p:nvSpPr>
        <p:spPr>
          <a:xfrm>
            <a:off x="750771" y="1183907"/>
            <a:ext cx="109342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2">
                    <a:lumMod val="50000"/>
                  </a:schemeClr>
                </a:solidFill>
              </a:rPr>
              <a:t>PROBIOTICI</a:t>
            </a:r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BBAD59F-6BAD-1F8E-37E6-A99F914D6DA2}"/>
              </a:ext>
            </a:extLst>
          </p:cNvPr>
          <p:cNvSpPr txBox="1"/>
          <p:nvPr/>
        </p:nvSpPr>
        <p:spPr>
          <a:xfrm>
            <a:off x="409073" y="1599405"/>
            <a:ext cx="11617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Definizione WHO</a:t>
            </a:r>
            <a:r>
              <a:rPr lang="it-IT" dirty="0"/>
              <a:t>: microrganismi viventi che, se amministrati in quantità sufficiente, conferiscono proprietà benefiche all’ospite.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745483A-FD07-D421-9906-59346C585256}"/>
              </a:ext>
            </a:extLst>
          </p:cNvPr>
          <p:cNvSpPr txBox="1"/>
          <p:nvPr/>
        </p:nvSpPr>
        <p:spPr>
          <a:xfrm>
            <a:off x="250257" y="2338069"/>
            <a:ext cx="11776509" cy="3248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amministrato in modelli murini obesi il </a:t>
            </a:r>
            <a:r>
              <a:rPr lang="it-IT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Bifidobacterium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pseudocatenulatum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CECT 7765  diminuisce notevolmente  la </a:t>
            </a:r>
            <a:r>
              <a:rPr lang="it-IT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rispostsa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infiammatoria indotta dalla dieta ad alto contenuto lipidico(HFD, high </a:t>
            </a:r>
            <a:r>
              <a:rPr lang="it-IT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fat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diet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(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Moya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-Pérez A,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Neef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A, Sanz Y.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Bifidobacterium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pseudocatenulatum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cect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7765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reduces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obesity-associated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inflammation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restoring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lymphocyte-macrophage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balance and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microbiota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high-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fat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diet-fed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mice.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PloS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One (2015) 10(7):e0126976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Akkermansia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muciniphila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meccanismo protettivo contro l’obesità migliorando la dislipidemia, l’</a:t>
            </a:r>
            <a:r>
              <a:rPr lang="it-IT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insulino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resistenza e lo sviluppo della massa (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Plovier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H,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Everard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Druart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Depommier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C, Van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Hul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Geurts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L, et al.. A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purified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membrane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protein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akkermansia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muciniphila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the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pasteurized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bacterium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improves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metabolism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obese and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diabetic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mice.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(2017) 23(1):107–13)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A096694-A375-2925-7C95-1104A12084E8}"/>
              </a:ext>
            </a:extLst>
          </p:cNvPr>
          <p:cNvSpPr txBox="1"/>
          <p:nvPr/>
        </p:nvSpPr>
        <p:spPr>
          <a:xfrm>
            <a:off x="409073" y="4942290"/>
            <a:ext cx="9245066" cy="1463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Cheng Z, Zhang L, Yang L, Chu H.. The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critical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role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 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microbiota in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obesity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Front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Endocrinol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(Lausanne)2022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20;13:1025706. </a:t>
            </a:r>
            <a:endParaRPr lang="it-IT" sz="1800" i="1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4107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A69588-DFE0-AE27-3C81-8135E71FD91B}"/>
              </a:ext>
            </a:extLst>
          </p:cNvPr>
          <p:cNvSpPr txBox="1"/>
          <p:nvPr/>
        </p:nvSpPr>
        <p:spPr>
          <a:xfrm>
            <a:off x="750771" y="1183907"/>
            <a:ext cx="109342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2">
                    <a:lumMod val="50000"/>
                  </a:schemeClr>
                </a:solidFill>
              </a:rPr>
              <a:t>PREBIOTICI</a:t>
            </a:r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07B53D-3016-15D0-410E-CE854FDEAD8E}"/>
              </a:ext>
            </a:extLst>
          </p:cNvPr>
          <p:cNvSpPr txBox="1"/>
          <p:nvPr/>
        </p:nvSpPr>
        <p:spPr>
          <a:xfrm>
            <a:off x="231006" y="1751799"/>
            <a:ext cx="11662611" cy="3834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Definizione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componenti indigeribili utilizzati selettivamente dal microbiota ospite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provvedendo al mantenimento dell’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eubiosi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un adeguato equilibrio tra processi anabolici e catabolici.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Nei modelli murini di obesità, la somministrazione di prebiotici (</a:t>
            </a:r>
            <a:r>
              <a:rPr lang="it-IT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oligofruttosio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inulina) induce la secrezione degli ormoni della sazietà(PYY e GLP-1), il ripristino del microbiota «eubiotico» (     </a:t>
            </a:r>
            <a:r>
              <a:rPr lang="it-IT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Firmicutes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        </a:t>
            </a:r>
            <a:r>
              <a:rPr lang="it-IT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Bacteroidetes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Lactobacillus e </a:t>
            </a:r>
            <a:r>
              <a:rPr lang="it-IT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Bifidobacteria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Everard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Lazarevic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V,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Derrien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Girard M, Muccioli GG,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Neyrinck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AM, et al..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Responses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microbiota and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glucose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lipid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metabolism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prebiotics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genetic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obese and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diet-induced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leptin-resistant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mice.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Diabetes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(2011) 60(11):2775–86.)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Campioni fecali estratti da pazienti obesi dopo il consumo di </a:t>
            </a:r>
            <a:r>
              <a:rPr lang="it-IT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oligofruttosio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inulina :    </a:t>
            </a:r>
            <a:r>
              <a:rPr lang="it-IT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Bacteroidetes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calprotectina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fecale(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Neyrinck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AM, Rodriguez J, Zhang Z,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Seethaler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B,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Sánchez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CR,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Roumain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et al..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Prebiotic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dietary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fibre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intervention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improves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fecal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markers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related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inflammation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obese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patients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the Food4gut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randomized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placebo-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controlled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trial. Eur J </a:t>
            </a:r>
            <a:r>
              <a:rPr lang="it-IT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Nutr</a:t>
            </a:r>
            <a:r>
              <a:rPr lang="it-IT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(2021) 60(6):3159–70.)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5E6CFBB0-5594-4E2B-F2B4-5B2D1224F1A6}"/>
              </a:ext>
            </a:extLst>
          </p:cNvPr>
          <p:cNvSpPr/>
          <p:nvPr/>
        </p:nvSpPr>
        <p:spPr>
          <a:xfrm>
            <a:off x="7603958" y="2839453"/>
            <a:ext cx="202130" cy="2021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in su 4">
            <a:extLst>
              <a:ext uri="{FF2B5EF4-FFF2-40B4-BE49-F238E27FC236}">
                <a16:creationId xmlns:a16="http://schemas.microsoft.com/office/drawing/2014/main" id="{BE43FA2C-DB7A-C446-C31C-76A26EB162F6}"/>
              </a:ext>
            </a:extLst>
          </p:cNvPr>
          <p:cNvSpPr/>
          <p:nvPr/>
        </p:nvSpPr>
        <p:spPr>
          <a:xfrm>
            <a:off x="9134375" y="2844266"/>
            <a:ext cx="202130" cy="20213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su 5">
            <a:extLst>
              <a:ext uri="{FF2B5EF4-FFF2-40B4-BE49-F238E27FC236}">
                <a16:creationId xmlns:a16="http://schemas.microsoft.com/office/drawing/2014/main" id="{DCE8A30A-D8B2-46AB-90D3-6D3C4DDEC2D4}"/>
              </a:ext>
            </a:extLst>
          </p:cNvPr>
          <p:cNvSpPr/>
          <p:nvPr/>
        </p:nvSpPr>
        <p:spPr>
          <a:xfrm>
            <a:off x="8487877" y="3968817"/>
            <a:ext cx="202130" cy="20213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1490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A4F034E-25AD-C0EA-785D-9100C1F960CD}"/>
              </a:ext>
            </a:extLst>
          </p:cNvPr>
          <p:cNvSpPr txBox="1"/>
          <p:nvPr/>
        </p:nvSpPr>
        <p:spPr>
          <a:xfrm>
            <a:off x="1135781" y="837398"/>
            <a:ext cx="10116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TRAPIANTO DI MICROBIOTA FECALE(FMT, FECAL MICROBIOTA TRANSPLANT )</a:t>
            </a:r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6BB7156-9487-D112-E7BB-81A33B55DB23}"/>
              </a:ext>
            </a:extLst>
          </p:cNvPr>
          <p:cNvSpPr txBox="1"/>
          <p:nvPr/>
        </p:nvSpPr>
        <p:spPr>
          <a:xfrm>
            <a:off x="182880" y="1576062"/>
            <a:ext cx="1181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Definizione</a:t>
            </a:r>
            <a:r>
              <a:rPr lang="it-IT" dirty="0"/>
              <a:t>: trapianto di sospensione fecale proveniente da donatore vivente sano all’interno dell’intestino di un paziente selezionato al fine di ricostituire il microbiota intestinale e trattare la malattia ad esso relata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83D6A83-818D-4C48-9439-F5F0D13E5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2314726"/>
            <a:ext cx="6556326" cy="37815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F3DC2CF-89E2-2AD9-6071-E145C260FA8F}"/>
              </a:ext>
            </a:extLst>
          </p:cNvPr>
          <p:cNvSpPr txBox="1"/>
          <p:nvPr/>
        </p:nvSpPr>
        <p:spPr>
          <a:xfrm>
            <a:off x="182880" y="6263715"/>
            <a:ext cx="9232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Biazzo M, Deidda G.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Fecal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Microbiota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Transplantation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New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Therapeutic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Avenue for Human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Diseases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J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2022 Jul 15;11(14):4119. </a:t>
            </a:r>
            <a:endParaRPr lang="it-IT" sz="1800" i="1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933892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29FAEE9-7FC1-53F7-0F0A-47729EBEC110}"/>
              </a:ext>
            </a:extLst>
          </p:cNvPr>
          <p:cNvSpPr txBox="1"/>
          <p:nvPr/>
        </p:nvSpPr>
        <p:spPr>
          <a:xfrm>
            <a:off x="288758" y="1594954"/>
            <a:ext cx="10905424" cy="931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health-</a:t>
            </a:r>
            <a:r>
              <a:rPr lang="it-IT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promoting</a:t>
            </a:r>
            <a:r>
              <a:rPr lang="it-IT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bacteria</a:t>
            </a:r>
            <a:r>
              <a:rPr lang="it-IT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Lactobacillus, </a:t>
            </a:r>
            <a:r>
              <a:rPr lang="it-IT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Bifidobacterium</a:t>
            </a:r>
            <a:r>
              <a:rPr lang="it-IT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Akkermansia</a:t>
            </a:r>
            <a:r>
              <a:rPr lang="it-IT" i="1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it-IT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opportunistic</a:t>
            </a:r>
            <a:r>
              <a:rPr lang="it-IT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pathogens</a:t>
            </a:r>
            <a:r>
              <a:rPr lang="it-IT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Enterobacteriaceae</a:t>
            </a:r>
            <a:r>
              <a:rPr lang="it-IT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Desulfovibrionaceae</a:t>
            </a:r>
            <a:r>
              <a:rPr lang="it-IT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 </a:t>
            </a:r>
            <a:r>
              <a:rPr lang="it-IT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Streptococcaceae</a:t>
            </a:r>
            <a:r>
              <a:rPr lang="it-IT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it-IT" sz="2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):</a:t>
            </a:r>
            <a:endParaRPr lang="it-IT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D81AA825-80E5-5B8F-CC53-D3ADFFFD2C1C}"/>
              </a:ext>
            </a:extLst>
          </p:cNvPr>
          <p:cNvSpPr/>
          <p:nvPr/>
        </p:nvSpPr>
        <p:spPr>
          <a:xfrm>
            <a:off x="7735504" y="1500707"/>
            <a:ext cx="1078029" cy="4908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in su 3">
            <a:extLst>
              <a:ext uri="{FF2B5EF4-FFF2-40B4-BE49-F238E27FC236}">
                <a16:creationId xmlns:a16="http://schemas.microsoft.com/office/drawing/2014/main" id="{7B443DDB-9C3D-FF17-95FE-EE9F40F611CE}"/>
              </a:ext>
            </a:extLst>
          </p:cNvPr>
          <p:cNvSpPr/>
          <p:nvPr/>
        </p:nvSpPr>
        <p:spPr>
          <a:xfrm>
            <a:off x="9373403" y="1985918"/>
            <a:ext cx="1395663" cy="49088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FE7823F-A355-D208-CED7-3003EF903409}"/>
              </a:ext>
            </a:extLst>
          </p:cNvPr>
          <p:cNvSpPr txBox="1"/>
          <p:nvPr/>
        </p:nvSpPr>
        <p:spPr>
          <a:xfrm>
            <a:off x="2762451" y="904775"/>
            <a:ext cx="5188016" cy="59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2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FMT e OBESITA’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2ED2FB6-F82D-789E-6B84-C1090BCEFB93}"/>
              </a:ext>
            </a:extLst>
          </p:cNvPr>
          <p:cNvSpPr txBox="1"/>
          <p:nvPr/>
        </p:nvSpPr>
        <p:spPr>
          <a:xfrm>
            <a:off x="633664" y="2696307"/>
            <a:ext cx="10135402" cy="4928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Effetto del FMT su diabete e sindrome metabolica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pazienti diabetici: ↓</a:t>
            </a:r>
            <a:r>
              <a:rPr lang="it-IT" sz="1800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Akkermansia</a:t>
            </a:r>
            <a:r>
              <a:rPr lang="it-IT" sz="1800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muciniphila</a:t>
            </a:r>
            <a:r>
              <a:rPr lang="it-IT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rispetto ai controlli sani. </a:t>
            </a:r>
            <a:r>
              <a:rPr lang="it-IT" sz="1800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Akkermansia</a:t>
            </a:r>
            <a:r>
              <a:rPr lang="it-IT" sz="1800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muciniphila</a:t>
            </a:r>
            <a:r>
              <a:rPr lang="it-IT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è un batterio  Gram-negative che migliora la tolleranza glucidica e la </a:t>
            </a:r>
            <a:r>
              <a:rPr lang="it-IT" sz="18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insulino</a:t>
            </a:r>
            <a:r>
              <a:rPr lang="it-IT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resistenza. Se trapiantato nei soggetti diabetici</a:t>
            </a:r>
            <a:r>
              <a:rPr lang="it-IT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it-IT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↓ LPS e ↑</a:t>
            </a:r>
            <a:r>
              <a:rPr lang="it-IT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barriera immunitaria </a:t>
            </a:r>
            <a:r>
              <a:rPr lang="it-IT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800" b="1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Depommier</a:t>
            </a:r>
            <a:r>
              <a:rPr lang="it-IT" sz="1800" b="1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it-IT" sz="1800" b="1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Everard</a:t>
            </a:r>
            <a:r>
              <a:rPr lang="it-IT" sz="1800" b="1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it-IT" sz="1800" b="1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Druart</a:t>
            </a:r>
            <a:r>
              <a:rPr lang="it-IT" sz="1800" b="1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it-IT" sz="1800" b="1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Plovier</a:t>
            </a:r>
            <a:r>
              <a:rPr lang="it-IT" sz="1800" b="1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H, Van </a:t>
            </a:r>
            <a:r>
              <a:rPr lang="it-IT" sz="1800" b="1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Hul</a:t>
            </a:r>
            <a:r>
              <a:rPr lang="it-IT" sz="1800" b="1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Vieira-Silva S, et al. </a:t>
            </a:r>
            <a:r>
              <a:rPr lang="it-IT" sz="1800" b="1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Supplementation</a:t>
            </a:r>
            <a:r>
              <a:rPr lang="it-IT" sz="1800" b="1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sz="1800" b="1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Akkermansia</a:t>
            </a:r>
            <a:r>
              <a:rPr lang="it-IT" sz="1800" b="1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muciniphila</a:t>
            </a:r>
            <a:r>
              <a:rPr lang="it-IT" sz="1800" b="1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1800" b="1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overweight</a:t>
            </a:r>
            <a:r>
              <a:rPr lang="it-IT" sz="1800" b="1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obese human </a:t>
            </a:r>
            <a:r>
              <a:rPr lang="it-IT" sz="1800" b="1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volunteers</a:t>
            </a:r>
            <a:r>
              <a:rPr lang="it-IT" sz="1800" b="1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 </a:t>
            </a:r>
            <a:r>
              <a:rPr lang="it-IT" sz="1800" b="1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proof</a:t>
            </a:r>
            <a:r>
              <a:rPr lang="it-IT" sz="1800" b="1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-of-concept </a:t>
            </a:r>
            <a:r>
              <a:rPr lang="it-IT" sz="1800" b="1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exploratory</a:t>
            </a:r>
            <a:r>
              <a:rPr lang="it-IT" sz="1800" b="1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study. </a:t>
            </a:r>
            <a:r>
              <a:rPr lang="it-IT" sz="1800" b="1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</a:t>
            </a:r>
            <a:r>
              <a:rPr lang="it-IT" sz="1800" b="1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</a:t>
            </a:r>
            <a:r>
              <a:rPr lang="it-IT" sz="1800" b="1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(2019) 25:1096–103. 10.1038/s41591-019-0495-2</a:t>
            </a:r>
            <a:r>
              <a:rPr lang="it-IT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it-IT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colonie di batteri produttori di butirrato(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Clostridium,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Roseburia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Faecalibacterium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prausnitzii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). Il Butirrato è  un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SCFA associato con migliorata sensibilità all’insulina e rallentamento della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progrssione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it-IT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Liu</a:t>
            </a:r>
            <a:r>
              <a:rPr lang="it-IT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F, Li P, Chen M, </a:t>
            </a:r>
            <a:r>
              <a:rPr lang="it-IT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Luo</a:t>
            </a:r>
            <a:r>
              <a:rPr lang="it-IT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Y, </a:t>
            </a:r>
            <a:r>
              <a:rPr lang="it-IT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Prabhakar</a:t>
            </a:r>
            <a:r>
              <a:rPr lang="it-IT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Zheng H, et al. </a:t>
            </a:r>
            <a:r>
              <a:rPr lang="it-IT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Fructooligosaccharide</a:t>
            </a:r>
            <a:r>
              <a:rPr lang="it-IT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(FOS) and </a:t>
            </a:r>
            <a:r>
              <a:rPr lang="it-IT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Galactooligosaccharide</a:t>
            </a:r>
            <a:r>
              <a:rPr lang="it-IT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(GOS) </a:t>
            </a:r>
            <a:r>
              <a:rPr lang="it-IT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it-IT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Bifidobacterium</a:t>
            </a:r>
            <a:r>
              <a:rPr lang="it-IT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it-IT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reduce </a:t>
            </a:r>
            <a:r>
              <a:rPr lang="it-IT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butyrate</a:t>
            </a:r>
            <a:r>
              <a:rPr lang="it-IT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producing</a:t>
            </a:r>
            <a:r>
              <a:rPr lang="it-IT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bacteria</a:t>
            </a:r>
            <a:r>
              <a:rPr lang="it-IT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adverse</a:t>
            </a:r>
            <a:r>
              <a:rPr lang="it-IT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glycemic</a:t>
            </a:r>
            <a:r>
              <a:rPr lang="it-IT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metabolism</a:t>
            </a:r>
            <a:r>
              <a:rPr lang="it-IT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healthy</a:t>
            </a:r>
            <a:r>
              <a:rPr lang="it-IT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young</a:t>
            </a:r>
            <a:r>
              <a:rPr lang="it-IT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population</a:t>
            </a:r>
            <a:r>
              <a:rPr lang="it-IT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Sci Rep. (2017) 7:11789. 10.1038/s41598-017-10722-2)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57498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64B9C74-0AF6-FDF4-29DB-2B20A831B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02" y="1317622"/>
            <a:ext cx="10624996" cy="4222755"/>
          </a:xfrm>
          <a:prstGeom prst="rect">
            <a:avLst/>
          </a:prstGeom>
          <a:noFill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595E4AB-F31E-7EA5-5421-C7BD79E845AB}"/>
              </a:ext>
            </a:extLst>
          </p:cNvPr>
          <p:cNvSpPr txBox="1"/>
          <p:nvPr/>
        </p:nvSpPr>
        <p:spPr>
          <a:xfrm>
            <a:off x="411480" y="5540377"/>
            <a:ext cx="1089820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Kang Y,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Cai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Y. Gut microbiota and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obesity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implications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fecal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microbiota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transplantation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therapy.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Hormones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Athens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2017 Jul;16(3):223-234.</a:t>
            </a:r>
            <a:endParaRPr lang="it-IT" sz="1800" i="1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A0A76DE-5B81-0669-2C67-D3CF2F0064CD}"/>
              </a:ext>
            </a:extLst>
          </p:cNvPr>
          <p:cNvSpPr txBox="1"/>
          <p:nvPr/>
        </p:nvSpPr>
        <p:spPr>
          <a:xfrm>
            <a:off x="3445843" y="779646"/>
            <a:ext cx="4504623" cy="59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2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FMT e OBESITA’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1098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ADEF4E-1BC6-0E26-DD54-B09B13C89091}"/>
              </a:ext>
            </a:extLst>
          </p:cNvPr>
          <p:cNvSpPr txBox="1"/>
          <p:nvPr/>
        </p:nvSpPr>
        <p:spPr>
          <a:xfrm>
            <a:off x="211756" y="5101389"/>
            <a:ext cx="11800571" cy="1070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Kang Y,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Cai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Y. Gut microbiota and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obesity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implications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fecal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microbiota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transplantation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therapy.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Hormones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Athens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2017 Jul;16(3):223-234.</a:t>
            </a:r>
            <a:endParaRPr lang="it-IT" sz="1800" b="1" i="1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66D46C0-0EA2-9EF8-48D3-1D298A6E3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8" y="1313255"/>
            <a:ext cx="7479019" cy="42314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B5F8FC4-A725-9638-8A58-B395453EF62A}"/>
              </a:ext>
            </a:extLst>
          </p:cNvPr>
          <p:cNvSpPr txBox="1"/>
          <p:nvPr/>
        </p:nvSpPr>
        <p:spPr>
          <a:xfrm>
            <a:off x="3445843" y="779646"/>
            <a:ext cx="4504623" cy="59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2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FMT e OBESITA’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1526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AC46985-E637-804D-74AE-8CE551E27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17" y="1277840"/>
            <a:ext cx="4581743" cy="48096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95BC220-B0A3-2769-CBF6-B91A63FFE6B4}"/>
              </a:ext>
            </a:extLst>
          </p:cNvPr>
          <p:cNvSpPr txBox="1"/>
          <p:nvPr/>
        </p:nvSpPr>
        <p:spPr>
          <a:xfrm>
            <a:off x="866274" y="816175"/>
            <a:ext cx="1014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2">
                    <a:lumMod val="50000"/>
                  </a:schemeClr>
                </a:solidFill>
              </a:rPr>
              <a:t>FMT: METODICA E SELEZIONE DEI PAZIENTI CANDIDATI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7CD89A0-EF4C-F3C2-F9A5-849085BF0F58}"/>
              </a:ext>
            </a:extLst>
          </p:cNvPr>
          <p:cNvSpPr txBox="1"/>
          <p:nvPr/>
        </p:nvSpPr>
        <p:spPr>
          <a:xfrm>
            <a:off x="228600" y="6041825"/>
            <a:ext cx="9752798" cy="67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Biazzo M, Deidda G.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Fecal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Microbiota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Transplantation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New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Therapeutic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Avenue for Human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Diseases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J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Clin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Med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2022 Jul 15;11(14):4119. </a:t>
            </a:r>
            <a:endParaRPr lang="it-IT" sz="2000" i="1" dirty="0">
              <a:solidFill>
                <a:schemeClr val="bg2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216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5338AA9-A265-4879-9EEA-DFDFA05AF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089" y="3263417"/>
            <a:ext cx="9221821" cy="69066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34676BA-D3FF-43EF-8FA3-FA98529CF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085" y="1320508"/>
            <a:ext cx="4863830" cy="77821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60F4712-1A14-4383-A873-FD74BB774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276" y="2021238"/>
            <a:ext cx="8949447" cy="136187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DB49F71-2E9E-4EAA-A735-6C2D1B7AC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063" y="4001747"/>
            <a:ext cx="1586522" cy="2692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48D2655-DB4F-4A37-9F65-299849404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400" y="3979832"/>
            <a:ext cx="1651080" cy="276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092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0EE312E-1FC0-0846-B115-6133E14C0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74" y="1373828"/>
            <a:ext cx="8713956" cy="46679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4D10BC-0DF5-2708-E478-3DA5779C7A88}"/>
              </a:ext>
            </a:extLst>
          </p:cNvPr>
          <p:cNvSpPr txBox="1"/>
          <p:nvPr/>
        </p:nvSpPr>
        <p:spPr>
          <a:xfrm>
            <a:off x="866274" y="816175"/>
            <a:ext cx="1014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2">
                    <a:lumMod val="50000"/>
                  </a:schemeClr>
                </a:solidFill>
              </a:rPr>
              <a:t>FMT: METODICA E SELEZIONE DEI PAZIENTI CANDIDATI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CB06724-5A96-CDC7-073B-42C0BEBC895C}"/>
              </a:ext>
            </a:extLst>
          </p:cNvPr>
          <p:cNvSpPr txBox="1"/>
          <p:nvPr/>
        </p:nvSpPr>
        <p:spPr>
          <a:xfrm>
            <a:off x="190099" y="5945572"/>
            <a:ext cx="9752798" cy="67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Biazzo M, Deidda G.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Fecal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Microbiota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Transplantation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New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Therapeutic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Avenue for Human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Diseases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J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Clin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Med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2022 Jul 15;11(14):4119. </a:t>
            </a:r>
            <a:endParaRPr lang="it-IT" sz="2000" i="1" dirty="0">
              <a:solidFill>
                <a:schemeClr val="bg2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7334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D1F0365-5A6C-7390-B4FC-68C3907A6C94}"/>
              </a:ext>
            </a:extLst>
          </p:cNvPr>
          <p:cNvSpPr txBox="1"/>
          <p:nvPr/>
        </p:nvSpPr>
        <p:spPr>
          <a:xfrm>
            <a:off x="866272" y="1096270"/>
            <a:ext cx="10145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2">
                    <a:lumMod val="50000"/>
                  </a:schemeClr>
                </a:solidFill>
              </a:rPr>
              <a:t>FMT: METODICA E SELEZIONE DEI PAZIENTI CANDIDATI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9639D75-5576-55BB-3EA3-42CCB9AC9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28" b="88201"/>
          <a:stretch/>
        </p:blipFill>
        <p:spPr bwMode="auto">
          <a:xfrm>
            <a:off x="397168" y="2084252"/>
            <a:ext cx="11083237" cy="2095222"/>
          </a:xfrm>
          <a:prstGeom prst="rect">
            <a:avLst/>
          </a:prstGeom>
          <a:noFill/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BDBA1C2-6DB9-6AF7-8967-4A6DF5A68E28}"/>
              </a:ext>
            </a:extLst>
          </p:cNvPr>
          <p:cNvSpPr txBox="1"/>
          <p:nvPr/>
        </p:nvSpPr>
        <p:spPr>
          <a:xfrm>
            <a:off x="795004" y="4985887"/>
            <a:ext cx="11083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Hamamah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Gheorghita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Lobiuc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Sirbu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IO,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Covasa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M. 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Fecal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microbiota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transplantation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non-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communicable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diseases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Recent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advances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protocols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Front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(Lausanne). 2022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8;9:1060581</a:t>
            </a:r>
            <a:endParaRPr lang="it-IT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6090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219337C-95BD-D136-9554-8A7128C6A3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3" r="2607"/>
          <a:stretch/>
        </p:blipFill>
        <p:spPr bwMode="auto">
          <a:xfrm>
            <a:off x="309561" y="866275"/>
            <a:ext cx="6986387" cy="5766931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2AACFF0-BF96-0360-6230-6A2F707C4B3B}"/>
              </a:ext>
            </a:extLst>
          </p:cNvPr>
          <p:cNvSpPr txBox="1"/>
          <p:nvPr/>
        </p:nvSpPr>
        <p:spPr>
          <a:xfrm>
            <a:off x="6766560" y="1058779"/>
            <a:ext cx="51116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Hamamah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Gheorghita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Lobiuc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Sirbu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IO,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Covasa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M. 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Fecal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microbiota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transplantation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non-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communicable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diseases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Recent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advances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protocols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Front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(Lausanne). 2022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8;9:1060581</a:t>
            </a:r>
            <a:endParaRPr lang="it-IT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604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CBA9A62-D98E-7372-EDAF-218D54DDCD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5" y="1306670"/>
            <a:ext cx="7815713" cy="5192129"/>
          </a:xfrm>
          <a:prstGeom prst="rect">
            <a:avLst/>
          </a:prstGeom>
          <a:noFill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426C00-C5FA-5CC7-7224-61CDC91DFBEA}"/>
              </a:ext>
            </a:extLst>
          </p:cNvPr>
          <p:cNvSpPr txBox="1"/>
          <p:nvPr/>
        </p:nvSpPr>
        <p:spPr>
          <a:xfrm>
            <a:off x="1212783" y="721895"/>
            <a:ext cx="893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2">
                    <a:lumMod val="50000"/>
                  </a:schemeClr>
                </a:solidFill>
              </a:rPr>
              <a:t>FMT: applicazione nella pratica clinica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8A14399-F7C8-0ADB-05DC-876C69D8F089}"/>
              </a:ext>
            </a:extLst>
          </p:cNvPr>
          <p:cNvSpPr txBox="1"/>
          <p:nvPr/>
        </p:nvSpPr>
        <p:spPr>
          <a:xfrm>
            <a:off x="7844588" y="1405288"/>
            <a:ext cx="4263993" cy="1203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K, Zhu L, Yang L. Gut and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obesity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metabolic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disease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Focus on microbiota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metabolites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MedComm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(2020). 2022 Sep 1;3(3):e171.</a:t>
            </a:r>
            <a:endParaRPr lang="it-IT" sz="1800" b="1" i="1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4729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6B54019-969C-D7A1-0496-DEE322E42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9" y="1224879"/>
            <a:ext cx="7790130" cy="5073075"/>
          </a:xfrm>
          <a:prstGeom prst="rect">
            <a:avLst/>
          </a:prstGeom>
          <a:noFill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30DE9E7-AAB6-A684-785C-04D5B71D5312}"/>
              </a:ext>
            </a:extLst>
          </p:cNvPr>
          <p:cNvSpPr txBox="1"/>
          <p:nvPr/>
        </p:nvSpPr>
        <p:spPr>
          <a:xfrm>
            <a:off x="1212783" y="721895"/>
            <a:ext cx="893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2">
                    <a:lumMod val="50000"/>
                  </a:schemeClr>
                </a:solidFill>
              </a:rPr>
              <a:t>FMT: applicazione nella pratica clinica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BC0E414-E29E-CE5F-A728-83F99A3839E6}"/>
              </a:ext>
            </a:extLst>
          </p:cNvPr>
          <p:cNvSpPr txBox="1"/>
          <p:nvPr/>
        </p:nvSpPr>
        <p:spPr>
          <a:xfrm>
            <a:off x="7819724" y="1306670"/>
            <a:ext cx="4372276" cy="185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Hamamah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Gheorghita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Lobiuc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Sirbu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IO,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Covasa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M. 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Fecal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microbiota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transplantation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non-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communicable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diseases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Recent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protocols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Front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(Lausanne). 2022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8;9:1060581.</a:t>
            </a:r>
            <a:endParaRPr lang="it-IT" sz="1800" i="1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8307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6292FCF-C94D-2FC3-407D-A541AE4E0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663" y="809427"/>
            <a:ext cx="8951495" cy="4921788"/>
          </a:xfrm>
          <a:prstGeom prst="rect">
            <a:avLst/>
          </a:prstGeom>
          <a:noFill/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1A7AF92-0D7E-BD7A-0594-1E014DF99EB3}"/>
              </a:ext>
            </a:extLst>
          </p:cNvPr>
          <p:cNvSpPr txBox="1"/>
          <p:nvPr/>
        </p:nvSpPr>
        <p:spPr>
          <a:xfrm>
            <a:off x="276725" y="5731215"/>
            <a:ext cx="96757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Hamamah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Gheorghita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Lobiuc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Sirbu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IO,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Covasa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M. 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Fecal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microbiota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transplantation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non-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communicable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diseases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Recent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advances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protocols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Front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(Lausanne). 2022 </a:t>
            </a:r>
            <a:r>
              <a:rPr lang="it-IT" sz="1800" b="1" i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</a:t>
            </a:r>
            <a:r>
              <a:rPr lang="it-IT" sz="1800" b="1" i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8;9:1060581</a:t>
            </a:r>
            <a:endParaRPr lang="it-IT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983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"/>
          <p:cNvSpPr/>
          <p:nvPr/>
        </p:nvSpPr>
        <p:spPr>
          <a:xfrm>
            <a:off x="6273125" y="1536250"/>
            <a:ext cx="5158500" cy="2809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3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La chirurgia </a:t>
            </a:r>
            <a:r>
              <a:rPr lang="it-IT" sz="3300" b="1" dirty="0" err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bariatrica</a:t>
            </a:r>
            <a:r>
              <a:rPr lang="it-IT" sz="33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induce un cambiamento nel microbiota intestinale se comparato con quello </a:t>
            </a: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300" b="1" dirty="0" err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pre</a:t>
            </a:r>
            <a:r>
              <a:rPr lang="it-IT" sz="33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-operatorio</a:t>
            </a:r>
            <a:endParaRPr sz="3700" b="1" cap="none" dirty="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8"/>
          <p:cNvSpPr/>
          <p:nvPr/>
        </p:nvSpPr>
        <p:spPr>
          <a:xfrm>
            <a:off x="0" y="6368184"/>
            <a:ext cx="12192000" cy="513300"/>
          </a:xfrm>
          <a:prstGeom prst="rect">
            <a:avLst/>
          </a:prstGeom>
          <a:gradFill>
            <a:gsLst>
              <a:gs pos="0">
                <a:srgbClr val="2A4B86"/>
              </a:gs>
              <a:gs pos="48000">
                <a:srgbClr val="4875C5"/>
              </a:gs>
              <a:gs pos="100000">
                <a:srgbClr val="8DA9DB"/>
              </a:gs>
            </a:gsLst>
            <a:lin ang="16200038" scaled="0"/>
          </a:gra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		 			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8"/>
          <p:cNvSpPr txBox="1"/>
          <p:nvPr/>
        </p:nvSpPr>
        <p:spPr>
          <a:xfrm>
            <a:off x="38501" y="6399196"/>
            <a:ext cx="638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Obesity</a:t>
            </a:r>
            <a:r>
              <a:rPr lang="it-IT" sz="1800" b="1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(Silver Spring). 2021 Apr;29(4):636-644</a:t>
            </a:r>
            <a:endParaRPr sz="1800" b="1" i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18"/>
          <p:cNvPicPr preferRelativeResize="0"/>
          <p:nvPr/>
        </p:nvPicPr>
        <p:blipFill rotWithShape="1">
          <a:blip r:embed="rId3">
            <a:alphaModFix/>
          </a:blip>
          <a:srcRect l="2819" t="12983" r="38799" b="2485"/>
          <a:stretch/>
        </p:blipFill>
        <p:spPr>
          <a:xfrm>
            <a:off x="747475" y="75475"/>
            <a:ext cx="5158423" cy="617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"/>
          <p:cNvSpPr/>
          <p:nvPr/>
        </p:nvSpPr>
        <p:spPr>
          <a:xfrm>
            <a:off x="3688357" y="150743"/>
            <a:ext cx="506555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Obesità e microbiota</a:t>
            </a:r>
            <a:endParaRPr sz="4000" b="1" cap="non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20"/>
          <p:cNvSpPr txBox="1"/>
          <p:nvPr/>
        </p:nvSpPr>
        <p:spPr>
          <a:xfrm>
            <a:off x="8357900" y="1026950"/>
            <a:ext cx="3406009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Nell’obesità e in alcune condizioni ad essa associate si osserva una predominanza dei </a:t>
            </a:r>
            <a:r>
              <a:rPr lang="it-IT" sz="2600" b="1" dirty="0" err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Firmicutes</a:t>
            </a:r>
            <a:r>
              <a:rPr lang="it-IT" sz="26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rispetto ai </a:t>
            </a:r>
            <a:r>
              <a:rPr lang="it-IT" sz="2600" b="1" dirty="0" err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Bacteroides</a:t>
            </a:r>
            <a:r>
              <a:rPr lang="it-IT" sz="26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sz="2600" b="1" dirty="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mentre il rapporto </a:t>
            </a:r>
            <a:r>
              <a:rPr lang="it-IT" sz="2600" b="1" dirty="0" err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Firmicutes</a:t>
            </a:r>
            <a:r>
              <a:rPr lang="it-IT" sz="26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it-IT" sz="2600" b="1" dirty="0" err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Bacteroides</a:t>
            </a:r>
            <a:r>
              <a:rPr lang="it-IT" sz="26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diminuisce significativamente dopo RYBG</a:t>
            </a:r>
            <a:endParaRPr sz="2600" dirty="0">
              <a:solidFill>
                <a:srgbClr val="1F3864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20"/>
          <p:cNvPicPr preferRelativeResize="0"/>
          <p:nvPr/>
        </p:nvPicPr>
        <p:blipFill rotWithShape="1">
          <a:blip r:embed="rId3">
            <a:alphaModFix/>
          </a:blip>
          <a:srcRect b="8437"/>
          <a:stretch/>
        </p:blipFill>
        <p:spPr>
          <a:xfrm>
            <a:off x="312213" y="1072564"/>
            <a:ext cx="7675881" cy="4875674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0"/>
          <p:cNvSpPr/>
          <p:nvPr/>
        </p:nvSpPr>
        <p:spPr>
          <a:xfrm>
            <a:off x="0" y="6368184"/>
            <a:ext cx="12192000" cy="513300"/>
          </a:xfrm>
          <a:prstGeom prst="rect">
            <a:avLst/>
          </a:prstGeom>
          <a:gradFill>
            <a:gsLst>
              <a:gs pos="0">
                <a:srgbClr val="2A4B86"/>
              </a:gs>
              <a:gs pos="48000">
                <a:srgbClr val="4875C5"/>
              </a:gs>
              <a:gs pos="100000">
                <a:srgbClr val="8DA9DB"/>
              </a:gs>
            </a:gsLst>
            <a:lin ang="16200038" scaled="0"/>
          </a:gra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		 			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0"/>
          <p:cNvSpPr txBox="1"/>
          <p:nvPr/>
        </p:nvSpPr>
        <p:spPr>
          <a:xfrm>
            <a:off x="83623" y="6356675"/>
            <a:ext cx="1187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Shi Y, et al. Medicine (Baltimore). 2022 Jul 22;101(29)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1"/>
          <p:cNvSpPr txBox="1">
            <a:spLocks noGrp="1"/>
          </p:cNvSpPr>
          <p:nvPr>
            <p:ph type="body" idx="1"/>
          </p:nvPr>
        </p:nvSpPr>
        <p:spPr>
          <a:xfrm>
            <a:off x="838200" y="996373"/>
            <a:ext cx="105156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Noto Sans Symbols"/>
              <a:buChar char="⇨"/>
            </a:pPr>
            <a:r>
              <a:rPr lang="it-IT" sz="2400" b="1">
                <a:solidFill>
                  <a:srgbClr val="1F3864"/>
                </a:solidFill>
              </a:rPr>
              <a:t>↑</a:t>
            </a:r>
            <a:r>
              <a:rPr lang="it-IT" sz="2400">
                <a:solidFill>
                  <a:srgbClr val="1F3864"/>
                </a:solidFill>
              </a:rPr>
              <a:t> impatto delle</a:t>
            </a:r>
            <a:r>
              <a:rPr lang="it-IT" sz="2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1">
                <a:solidFill>
                  <a:srgbClr val="1F3864"/>
                </a:solidFill>
              </a:rPr>
              <a:t>complicanze</a:t>
            </a:r>
            <a:r>
              <a:rPr lang="it-IT" sz="2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dopo RYGB o LSG (esofagite da reflusso, diarrea, dumping syndrome, anemia, malassorbimento) sul metabolismo attraverso il microbiota</a:t>
            </a:r>
            <a:endParaRPr>
              <a:solidFill>
                <a:srgbClr val="1F3864"/>
              </a:solidFill>
            </a:endParaRPr>
          </a:p>
          <a:p>
            <a:pPr marL="342900" lvl="0" indent="-342900" algn="just" rtl="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Noto Sans Symbols"/>
              <a:buChar char="⇨"/>
            </a:pPr>
            <a:r>
              <a:rPr lang="it-IT" sz="2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↑ </a:t>
            </a:r>
            <a:r>
              <a:rPr lang="it-IT" sz="2400" b="1" i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Gammaproteobacteria  </a:t>
            </a:r>
            <a:r>
              <a:rPr lang="it-IT" sz="2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correlat</a:t>
            </a:r>
            <a:r>
              <a:rPr lang="it-IT" sz="2400">
                <a:solidFill>
                  <a:srgbClr val="1F3864"/>
                </a:solidFill>
              </a:rPr>
              <a:t>a</a:t>
            </a:r>
            <a:r>
              <a:rPr lang="it-IT" sz="2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it-IT" sz="2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malassorbimento post-RYGB</a:t>
            </a:r>
            <a:endParaRPr>
              <a:solidFill>
                <a:srgbClr val="1F3864"/>
              </a:solidFill>
            </a:endParaRPr>
          </a:p>
          <a:p>
            <a:pPr marL="342900" lvl="0" indent="-342900" algn="just" rtl="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Noto Sans Symbols"/>
              <a:buChar char="⇨"/>
            </a:pPr>
            <a:r>
              <a:rPr lang="it-IT" sz="2400" b="1" i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Faecalibacterium prausnitzii</a:t>
            </a:r>
            <a:r>
              <a:rPr lang="it-IT" sz="2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t-IT" sz="2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strettamente correlato alla </a:t>
            </a:r>
            <a:r>
              <a:rPr lang="it-IT" sz="2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diminuzione dei marker di infiammazione sistemica</a:t>
            </a:r>
            <a:r>
              <a:rPr lang="it-IT" sz="2400">
                <a:solidFill>
                  <a:srgbClr val="1F3864"/>
                </a:solidFill>
              </a:rPr>
              <a:t>,</a:t>
            </a:r>
            <a:r>
              <a:rPr lang="it-IT" sz="2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>
                <a:solidFill>
                  <a:srgbClr val="1F3864"/>
                </a:solidFill>
              </a:rPr>
              <a:t>alla </a:t>
            </a:r>
            <a:r>
              <a:rPr lang="it-IT" sz="2400" b="1">
                <a:solidFill>
                  <a:srgbClr val="1F3864"/>
                </a:solidFill>
              </a:rPr>
              <a:t>diminuzione dell’insulino resistenza, </a:t>
            </a:r>
            <a:r>
              <a:rPr lang="it-IT" sz="2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all’instaura</a:t>
            </a:r>
            <a:r>
              <a:rPr lang="it-IT" sz="2400">
                <a:solidFill>
                  <a:srgbClr val="1F3864"/>
                </a:solidFill>
              </a:rPr>
              <a:t>rsi</a:t>
            </a:r>
            <a:r>
              <a:rPr lang="it-IT" sz="2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di uno </a:t>
            </a:r>
            <a:r>
              <a:rPr lang="it-IT" sz="2400" b="1">
                <a:solidFill>
                  <a:srgbClr val="1F3864"/>
                </a:solidFill>
              </a:rPr>
              <a:t>stato di infiammazione</a:t>
            </a:r>
            <a:r>
              <a:rPr lang="it-IT" sz="2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di basso grado dopo chirurgia bariatrica. Numerosi studi hanno dimostrato che i suoi metaboliti possono prevenire la produzione di mediatori della flogosi sistemica e l’attivazione del fattore nucleare-kB</a:t>
            </a:r>
            <a:endParaRPr sz="24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Noto Sans Symbols"/>
              <a:buChar char="⇨"/>
            </a:pPr>
            <a:r>
              <a:rPr lang="it-IT" sz="2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↑ batteri produttori di collagenasi </a:t>
            </a:r>
            <a:r>
              <a:rPr lang="it-IT" sz="2400">
                <a:solidFill>
                  <a:srgbClr val="1F3864"/>
                </a:solidFill>
              </a:rPr>
              <a:t>(</a:t>
            </a:r>
            <a:r>
              <a:rPr lang="it-IT" sz="2400" i="1">
                <a:solidFill>
                  <a:srgbClr val="1F3864"/>
                </a:solidFill>
              </a:rPr>
              <a:t>P. Aeruginosa e E.Faecalis)</a:t>
            </a:r>
            <a:r>
              <a:rPr lang="it-IT" sz="2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associati ad un</a:t>
            </a:r>
            <a:r>
              <a:rPr lang="it-IT" sz="2400" i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maggior tasso di fistole anastomotiche post-RYBG</a:t>
            </a:r>
            <a:endParaRPr sz="2400">
              <a:solidFill>
                <a:srgbClr val="1F3864"/>
              </a:solidFill>
            </a:endParaRPr>
          </a:p>
        </p:txBody>
      </p:sp>
      <p:sp>
        <p:nvSpPr>
          <p:cNvPr id="258" name="Google Shape;258;p21"/>
          <p:cNvSpPr/>
          <p:nvPr/>
        </p:nvSpPr>
        <p:spPr>
          <a:xfrm>
            <a:off x="129890" y="150668"/>
            <a:ext cx="11932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Microbiota e complicanze post-chirurgia bariatrica</a:t>
            </a:r>
            <a:endParaRPr sz="4000" b="1" cap="non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1"/>
          <p:cNvSpPr/>
          <p:nvPr/>
        </p:nvSpPr>
        <p:spPr>
          <a:xfrm>
            <a:off x="0" y="6368184"/>
            <a:ext cx="12192000" cy="513300"/>
          </a:xfrm>
          <a:prstGeom prst="rect">
            <a:avLst/>
          </a:prstGeom>
          <a:gradFill>
            <a:gsLst>
              <a:gs pos="0">
                <a:srgbClr val="2A4B86"/>
              </a:gs>
              <a:gs pos="48000">
                <a:srgbClr val="4875C5"/>
              </a:gs>
              <a:gs pos="100000">
                <a:srgbClr val="8DA9DB"/>
              </a:gs>
            </a:gsLst>
            <a:lin ang="16200038" scaled="0"/>
          </a:gra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		 			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C015A73-A072-4B30-8B28-741829EA2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681915"/>
            <a:ext cx="8565662" cy="153143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6B545E4-D201-4E79-B4EC-2A3D012A8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442" y="2500715"/>
            <a:ext cx="5175115" cy="356032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68291D9-1E13-4D4F-B301-6CA6A4A74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434" y="6183966"/>
            <a:ext cx="5603132" cy="4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54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E1C5F05-4237-40F8-858E-6A5D94126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307" y="580956"/>
            <a:ext cx="7625069" cy="598855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2218393-3798-4E17-9AB5-3F41F4466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67" y="2149231"/>
            <a:ext cx="2831640" cy="91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4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D7A9DCFE-54DC-BF91-9769-AC62DD667D88}"/>
              </a:ext>
            </a:extLst>
          </p:cNvPr>
          <p:cNvSpPr txBox="1">
            <a:spLocks/>
          </p:cNvSpPr>
          <p:nvPr/>
        </p:nvSpPr>
        <p:spPr>
          <a:xfrm>
            <a:off x="500514" y="1068405"/>
            <a:ext cx="10655166" cy="126091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t-IT" i="1" dirty="0"/>
              <a:t>Ippocrate: la morte risiede nell’intestino …</a:t>
            </a:r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0ED9B8-7D65-CA0F-0885-38DD71FEA007}"/>
              </a:ext>
            </a:extLst>
          </p:cNvPr>
          <p:cNvSpPr txBox="1"/>
          <p:nvPr/>
        </p:nvSpPr>
        <p:spPr>
          <a:xfrm>
            <a:off x="500514" y="2071838"/>
            <a:ext cx="11444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i="1" dirty="0"/>
              <a:t>Siate voi gli artefici del vostro intestino !!!!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F88A0C8-90F6-CE04-FD93-5CE13160B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804" y="2819188"/>
            <a:ext cx="4802392" cy="40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8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377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A252EEE-306A-43B0-B3BC-1CAAA1170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98" y="316913"/>
            <a:ext cx="3758064" cy="637696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9602CE3-9867-4BC1-A2A8-D97A9D584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354" y="196547"/>
            <a:ext cx="3823757" cy="63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50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E3D0716-1834-4695-BFA2-13FDC98DA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450" y="1156677"/>
            <a:ext cx="7894492" cy="490415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7E04300-29CB-4A00-9BE3-10795A702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221" y="5958026"/>
            <a:ext cx="7159557" cy="35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2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1D605F8-D461-4207-87FB-E5E6FBB45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362" y="875833"/>
            <a:ext cx="10257276" cy="478017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1BE6B2D-05B7-4E4A-809E-E9C78F668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063" y="5853722"/>
            <a:ext cx="3101443" cy="100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12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8DA2BFB-A9FB-4D97-AE29-DE8D1CA81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32" y="1570307"/>
            <a:ext cx="10739336" cy="38424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BC64321-73B7-4678-BF2F-F0189B14E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8" y="5519057"/>
            <a:ext cx="4134970" cy="133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564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2050</Words>
  <Application>Microsoft Office PowerPoint</Application>
  <PresentationFormat>Widescreen</PresentationFormat>
  <Paragraphs>113</Paragraphs>
  <Slides>52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60" baseType="lpstr">
      <vt:lpstr>Arial</vt:lpstr>
      <vt:lpstr>Calibri</vt:lpstr>
      <vt:lpstr>Calibri Light</vt:lpstr>
      <vt:lpstr>Noto Sans Symbols</vt:lpstr>
      <vt:lpstr>Segoe UI</vt:lpstr>
      <vt:lpstr>Symbol</vt:lpstr>
      <vt:lpstr>Wingdings</vt:lpstr>
      <vt:lpstr>Tema di Office</vt:lpstr>
      <vt:lpstr>MICROBIOTA ED OBESITA’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Mirto Foletto</dc:creator>
  <cp:lastModifiedBy>Mirto Foletto</cp:lastModifiedBy>
  <cp:revision>9</cp:revision>
  <dcterms:created xsi:type="dcterms:W3CDTF">2024-03-18T08:32:03Z</dcterms:created>
  <dcterms:modified xsi:type="dcterms:W3CDTF">2024-04-08T10:45:51Z</dcterms:modified>
</cp:coreProperties>
</file>